
<file path=[Content_Types].xml><?xml version="1.0" encoding="utf-8"?>
<Types xmlns="http://schemas.openxmlformats.org/package/2006/content-types">
  <Default Extension="jpeg" ContentType="image/jpeg"/>
  <Default Extension="png" ContentType="image/pn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3648" r:id="rId1"/>
  </p:sldMasterIdLst>
  <p:notesMasterIdLst>
    <p:notesMasterId r:id="rId14"/>
  </p:notesMasterIdLst>
  <p:sldIdLst>
    <p:sldId id="256" r:id="rId2"/>
    <p:sldId id="257" r:id="rId3"/>
    <p:sldId id="258" r:id="rId4"/>
    <p:sldId id="260" r:id="rId5"/>
    <p:sldId id="264" r:id="rId6"/>
    <p:sldId id="261" r:id="rId7"/>
    <p:sldId id="262" r:id="rId8"/>
    <p:sldId id="263" r:id="rId9"/>
    <p:sldId id="265" r:id="rId10"/>
    <p:sldId id="266" r:id="rId11"/>
    <p:sldId id="267" r:id="rId12"/>
    <p:sldId id="259" r:id="rId13"/>
  </p:sldIdLst>
  <p:sldSz cx="12192000" cy="6858000"/>
  <p:notesSz cx="6858000" cy="9144000"/>
  <p:defaultText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203"/>
    <p:restoredTop sz="69775"/>
  </p:normalViewPr>
  <p:slideViewPr>
    <p:cSldViewPr snapToGrid="0" snapToObjects="1">
      <p:cViewPr>
        <p:scale>
          <a:sx n="115" d="100"/>
          <a:sy n="115" d="100"/>
        </p:scale>
        <p:origin x="2296" y="-96"/>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slide" Target="slides/slide12.xml"/><Relationship Id="rId18" Type="http://schemas.openxmlformats.org/officeDocument/2006/relationships/tableStyles" Target="tableStyle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theme" Target="theme/theme1.xml"/><Relationship Id="rId2" Type="http://schemas.openxmlformats.org/officeDocument/2006/relationships/slide" Target="slides/slide1.xml"/><Relationship Id="rId16" Type="http://schemas.openxmlformats.org/officeDocument/2006/relationships/viewProps" Target="viewProp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presProps" Target="presProp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notesMaster" Target="notesMasters/notesMaster1.xml"/></Relationships>
</file>

<file path=ppt/media/image1.png>
</file>

<file path=ppt/media/image10.png>
</file>

<file path=ppt/media/image11.png>
</file>

<file path=ppt/media/image12.png>
</file>

<file path=ppt/media/image13.png>
</file>

<file path=ppt/media/image14.png>
</file>

<file path=ppt/media/image15.png>
</file>

<file path=ppt/media/image16.png>
</file>

<file path=ppt/media/image17.png>
</file>

<file path=ppt/media/image18.png>
</file>

<file path=ppt/media/image19.png>
</file>

<file path=ppt/media/image2.png>
</file>

<file path=ppt/media/image20.png>
</file>

<file path=ppt/media/image21.png>
</file>

<file path=ppt/media/image22.png>
</file>

<file path=ppt/media/image23.png>
</file>

<file path=ppt/media/image24.png>
</file>

<file path=ppt/media/image25.png>
</file>

<file path=ppt/media/image26.png>
</file>

<file path=ppt/media/image27.png>
</file>

<file path=ppt/media/image3.png>
</file>

<file path=ppt/media/image4.png>
</file>

<file path=ppt/media/image5.png>
</file>

<file path=ppt/media/image6.png>
</file>

<file path=ppt/media/image7.png>
</file>

<file path=ppt/media/image8.png>
</file>

<file path=ppt/media/image9.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GB"/>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0B595ED8-6F04-3944-8142-E82547142683}" type="datetimeFigureOut">
              <a:rPr lang="en-GB" smtClean="0"/>
              <a:t>10/01/2024</a:t>
            </a:fld>
            <a:endParaRPr lang="en-GB"/>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GB"/>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GB"/>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362BD801-679D-C540-895B-980C0E5DD9C6}" type="slidenum">
              <a:rPr lang="en-GB" smtClean="0"/>
              <a:t>‹#›</a:t>
            </a:fld>
            <a:endParaRPr lang="en-GB"/>
          </a:p>
        </p:txBody>
      </p:sp>
    </p:spTree>
    <p:extLst>
      <p:ext uri="{BB962C8B-B14F-4D97-AF65-F5344CB8AC3E}">
        <p14:creationId xmlns:p14="http://schemas.microsoft.com/office/powerpoint/2010/main" val="758068248"/>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a:lnSpc>
                <a:spcPct val="107000"/>
              </a:lnSpc>
              <a:spcAft>
                <a:spcPts val="800"/>
              </a:spcAft>
            </a:pPr>
            <a:r>
              <a:rPr lang="en-US" sz="1800" dirty="0">
                <a:effectLst/>
                <a:latin typeface="Calibri" panose="020F0502020204030204" pitchFamily="34" charset="0"/>
                <a:ea typeface="Calibri" panose="020F0502020204030204" pitchFamily="34" charset="0"/>
              </a:rPr>
              <a:t>“Hot Jupiters” are gas giant exoplanets with an orbital period of less than ten days.</a:t>
            </a:r>
          </a:p>
          <a:p>
            <a:pPr>
              <a:lnSpc>
                <a:spcPct val="107000"/>
              </a:lnSpc>
              <a:spcAft>
                <a:spcPts val="800"/>
              </a:spcAft>
            </a:pPr>
            <a:endParaRPr lang="en-US" sz="1800" dirty="0">
              <a:effectLst/>
              <a:latin typeface="Calibri" panose="020F0502020204030204" pitchFamily="34" charset="0"/>
              <a:ea typeface="Calibri" panose="020F0502020204030204" pitchFamily="34"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rPr>
              <a:t>They orbit in close proximity to their host star and earn their name due to high surface-atmosphere temperatures. Such exoplanets are relatively easy to find using transit detection and radial velocity measurements due to their short orbital period and comparatively large size, but they are rare in occurrence. This project will focus on two outstanding research questions regarding hot Jupiter planetary formation.</a:t>
            </a:r>
          </a:p>
          <a:p>
            <a:pPr>
              <a:lnSpc>
                <a:spcPct val="107000"/>
              </a:lnSpc>
              <a:spcAft>
                <a:spcPts val="800"/>
              </a:spcAft>
            </a:pPr>
            <a:endParaRPr lang="en-GB" sz="1800" dirty="0">
              <a:effectLst/>
              <a:latin typeface="Calibri" panose="020F0502020204030204" pitchFamily="34" charset="0"/>
              <a:ea typeface="Calibri" panose="020F0502020204030204" pitchFamily="34"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rPr>
              <a:t>First, how do such large planets lie so close to their host star despite the relative lack of material in the protoplanetary disk at such distances? One possible explanation is they form further out and migrate to their eventual close orbit by a variety of mechanisms including tidal dissipation. Alternatively, such planets may be the result of planetary collisions. There’s only one planet confirmed to be undergoing orbital decay – WASP 12b, which I’ll come back to later.</a:t>
            </a:r>
          </a:p>
          <a:p>
            <a:pPr>
              <a:lnSpc>
                <a:spcPct val="107000"/>
              </a:lnSpc>
              <a:spcAft>
                <a:spcPts val="800"/>
              </a:spcAft>
            </a:pPr>
            <a:endParaRPr lang="en-GB" sz="1800" dirty="0">
              <a:effectLst/>
              <a:latin typeface="Calibri" panose="020F0502020204030204" pitchFamily="34" charset="0"/>
              <a:ea typeface="Calibri" panose="020F0502020204030204" pitchFamily="34"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rPr>
              <a:t>Secondly, why is there an apparent lack of nearby companion planets to the vast majority of identified hot Jupiter systems? There are only four confirmed systems containing a hot Jupiter with nearby companion planets. It is possible transit signals from small inner rocky planets are being missed in the noisy data, but the paucity of inner planets may also provide evidence for migration theories, as migrating host Jupiters may disturb the orbits of any inner planets of a system.</a:t>
            </a:r>
          </a:p>
          <a:p>
            <a:pPr>
              <a:lnSpc>
                <a:spcPct val="107000"/>
              </a:lnSpc>
              <a:spcAft>
                <a:spcPts val="800"/>
              </a:spcAft>
            </a:pPr>
            <a:endParaRPr lang="en-GB" sz="1800" dirty="0">
              <a:effectLst/>
              <a:latin typeface="Calibri" panose="020F0502020204030204" pitchFamily="34" charset="0"/>
              <a:ea typeface="Calibri" panose="020F0502020204030204" pitchFamily="34" charset="0"/>
            </a:endParaRPr>
          </a:p>
          <a:p>
            <a:pPr>
              <a:lnSpc>
                <a:spcPct val="107000"/>
              </a:lnSpc>
              <a:spcAft>
                <a:spcPts val="800"/>
              </a:spcAft>
            </a:pPr>
            <a:r>
              <a:rPr lang="en-US" sz="1800" dirty="0">
                <a:effectLst/>
                <a:latin typeface="Calibri" panose="020F0502020204030204" pitchFamily="34" charset="0"/>
                <a:ea typeface="Calibri" panose="020F0502020204030204" pitchFamily="34" charset="0"/>
              </a:rPr>
              <a:t>To this end, the project will primarily make use of photometric all-sky surveys from the Transiting Exoplanet Survey Satellite (TESS) to identify hot Jupiter exoplanets and impose constraints on their orbital decay, as well as to identify any shallow transit signals of small companions to hot Jupiters. Two of the three confirmed companion planet systems were discovered using Kepler and K2 (previous generation experiments) however TESS’s all-sky coverage means there is now a significantly expanded dataset to investigate. Since long time-series datasets are required for measuring small changes in orbital period over time, other data sources reaching further back than TESS may also be considered for further investigation of systems of particular interest.</a:t>
            </a:r>
            <a:endParaRPr lang="en-GB" sz="1800" dirty="0">
              <a:effectLst/>
              <a:latin typeface="Calibri" panose="020F0502020204030204" pitchFamily="34" charset="0"/>
              <a:ea typeface="Calibri" panose="020F0502020204030204" pitchFamily="34" charset="0"/>
            </a:endParaRPr>
          </a:p>
          <a:p>
            <a:endParaRPr lang="en-GB" dirty="0"/>
          </a:p>
        </p:txBody>
      </p:sp>
      <p:sp>
        <p:nvSpPr>
          <p:cNvPr id="4" name="Slide Number Placeholder 3"/>
          <p:cNvSpPr>
            <a:spLocks noGrp="1"/>
          </p:cNvSpPr>
          <p:nvPr>
            <p:ph type="sldNum" sz="quarter" idx="5"/>
          </p:nvPr>
        </p:nvSpPr>
        <p:spPr/>
        <p:txBody>
          <a:bodyPr/>
          <a:lstStyle/>
          <a:p>
            <a:fld id="{362BD801-679D-C540-895B-980C0E5DD9C6}" type="slidenum">
              <a:rPr lang="en-GB" smtClean="0"/>
              <a:t>1</a:t>
            </a:fld>
            <a:endParaRPr lang="en-GB"/>
          </a:p>
        </p:txBody>
      </p:sp>
    </p:spTree>
    <p:extLst>
      <p:ext uri="{BB962C8B-B14F-4D97-AF65-F5344CB8AC3E}">
        <p14:creationId xmlns:p14="http://schemas.microsoft.com/office/powerpoint/2010/main" val="3975306354"/>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62BD801-679D-C540-895B-980C0E5DD9C6}" type="slidenum">
              <a:rPr lang="en-GB" smtClean="0"/>
              <a:t>10</a:t>
            </a:fld>
            <a:endParaRPr lang="en-GB"/>
          </a:p>
        </p:txBody>
      </p:sp>
    </p:spTree>
    <p:extLst>
      <p:ext uri="{BB962C8B-B14F-4D97-AF65-F5344CB8AC3E}">
        <p14:creationId xmlns:p14="http://schemas.microsoft.com/office/powerpoint/2010/main" val="3721882305"/>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GB" dirty="0"/>
              <a:t>Using recorded transit times assembled by Turner et al. let's fit different models to the transit times. Again assume observed deviations in transit times are independent and normally distributed with zero mean and standard deviation sd.</a:t>
            </a:r>
          </a:p>
          <a:p>
            <a:endParaRPr lang="en-GB" dirty="0"/>
          </a:p>
          <a:p>
            <a:r>
              <a:rPr lang="en-GB" dirty="0"/>
              <a:t>If the residuals are normally distributed independent random variables with mean 0 and variance 1, then the sum of square residuals should be Chi-squared distributed with degrees of freedom = </a:t>
            </a:r>
            <a:r>
              <a:rPr lang="en-GB" dirty="0" err="1"/>
              <a:t>len</a:t>
            </a:r>
            <a:r>
              <a:rPr lang="en-GB" dirty="0"/>
              <a:t>(</a:t>
            </a:r>
            <a:r>
              <a:rPr lang="en-GB" dirty="0" err="1"/>
              <a:t>transit_times</a:t>
            </a:r>
            <a:r>
              <a:rPr lang="en-GB" dirty="0"/>
              <a:t>).</a:t>
            </a:r>
          </a:p>
          <a:p>
            <a:endParaRPr lang="en-GB" dirty="0"/>
          </a:p>
          <a:p>
            <a:r>
              <a:rPr lang="en-GB" dirty="0" err="1"/>
              <a:t>Dp</a:t>
            </a:r>
            <a:r>
              <a:rPr lang="en-GB" dirty="0"/>
              <a:t>/De not too far off the 0.05 </a:t>
            </a:r>
            <a:r>
              <a:rPr lang="en-GB" dirty="0" err="1"/>
              <a:t>ms</a:t>
            </a:r>
            <a:r>
              <a:rPr lang="en-GB" dirty="0"/>
              <a:t>/epoch we predicted in the table a few slides back.</a:t>
            </a:r>
          </a:p>
        </p:txBody>
      </p:sp>
      <p:sp>
        <p:nvSpPr>
          <p:cNvPr id="4" name="Slide Number Placeholder 3"/>
          <p:cNvSpPr>
            <a:spLocks noGrp="1"/>
          </p:cNvSpPr>
          <p:nvPr>
            <p:ph type="sldNum" sz="quarter" idx="5"/>
          </p:nvPr>
        </p:nvSpPr>
        <p:spPr/>
        <p:txBody>
          <a:bodyPr/>
          <a:lstStyle/>
          <a:p>
            <a:fld id="{362BD801-679D-C540-895B-980C0E5DD9C6}" type="slidenum">
              <a:rPr lang="en-GB" smtClean="0"/>
              <a:t>11</a:t>
            </a:fld>
            <a:endParaRPr lang="en-GB"/>
          </a:p>
        </p:txBody>
      </p:sp>
    </p:spTree>
    <p:extLst>
      <p:ext uri="{BB962C8B-B14F-4D97-AF65-F5344CB8AC3E}">
        <p14:creationId xmlns:p14="http://schemas.microsoft.com/office/powerpoint/2010/main" val="4008144477"/>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a:p>
            <a:r>
              <a:rPr lang="en-GB" dirty="0"/>
              <a:t>Develop a full transit light curve model for orbital decay:</a:t>
            </a:r>
          </a:p>
          <a:p>
            <a:endParaRPr lang="en-GB" dirty="0"/>
          </a:p>
          <a:p>
            <a:r>
              <a:rPr lang="en-GB" dirty="0"/>
              <a:t># this method relies on a dumb constant period BLS or other periodogram to identify likely transit times before fitting an individual transit time to each</a:t>
            </a:r>
          </a:p>
          <a:p>
            <a:r>
              <a:rPr lang="en-GB" dirty="0"/>
              <a:t># then we fit a model to the transit times to get the decay</a:t>
            </a:r>
          </a:p>
          <a:p>
            <a:r>
              <a:rPr lang="en-GB" dirty="0"/>
              <a:t># then we fit a model to the decay to get tidal dissipation factor</a:t>
            </a:r>
          </a:p>
          <a:p>
            <a:r>
              <a:rPr lang="en-GB" dirty="0"/>
              <a:t># can we maybe instead do this all in one step?</a:t>
            </a:r>
          </a:p>
          <a:p>
            <a:endParaRPr lang="en-GB" dirty="0"/>
          </a:p>
          <a:p>
            <a:r>
              <a:rPr lang="en-GB" dirty="0"/>
              <a:t># </a:t>
            </a:r>
            <a:r>
              <a:rPr lang="en-GB" dirty="0" err="1"/>
              <a:t>exoclock</a:t>
            </a:r>
            <a:r>
              <a:rPr lang="en-GB" dirty="0"/>
              <a:t> database</a:t>
            </a:r>
          </a:p>
        </p:txBody>
      </p:sp>
      <p:sp>
        <p:nvSpPr>
          <p:cNvPr id="4" name="Slide Number Placeholder 3"/>
          <p:cNvSpPr>
            <a:spLocks noGrp="1"/>
          </p:cNvSpPr>
          <p:nvPr>
            <p:ph type="sldNum" sz="quarter" idx="5"/>
          </p:nvPr>
        </p:nvSpPr>
        <p:spPr/>
        <p:txBody>
          <a:bodyPr/>
          <a:lstStyle/>
          <a:p>
            <a:fld id="{362BD801-679D-C540-895B-980C0E5DD9C6}" type="slidenum">
              <a:rPr lang="en-GB" smtClean="0"/>
              <a:t>12</a:t>
            </a:fld>
            <a:endParaRPr lang="en-GB"/>
          </a:p>
        </p:txBody>
      </p:sp>
    </p:spTree>
    <p:extLst>
      <p:ext uri="{BB962C8B-B14F-4D97-AF65-F5344CB8AC3E}">
        <p14:creationId xmlns:p14="http://schemas.microsoft.com/office/powerpoint/2010/main" val="245648967"/>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One of the main theories behind orbital decay is tidal dissipation.</a:t>
            </a:r>
          </a:p>
          <a:p>
            <a:pPr marL="171450" indent="-171450">
              <a:buFont typeface="Arial" panose="020B0604020202020204" pitchFamily="34" charset="0"/>
              <a:buChar char="•"/>
            </a:pPr>
            <a:r>
              <a:rPr lang="en-GB" dirty="0"/>
              <a:t>This is when a planet exerts a tidal force on its host star. If the planet is orbiting faster than the star is spinning i.e. prograde motion, the resulting frictional forces due to the tides cause the star’s rotation to speed up.</a:t>
            </a:r>
          </a:p>
          <a:p>
            <a:pPr marL="171450" indent="-171450">
              <a:buFont typeface="Arial" panose="020B0604020202020204" pitchFamily="34" charset="0"/>
              <a:buChar char="•"/>
            </a:pPr>
            <a:r>
              <a:rPr lang="en-GB" dirty="0"/>
              <a:t>By conservation of angular momentum and energy the planet’s angular velocity must decrease.</a:t>
            </a:r>
          </a:p>
          <a:p>
            <a:pPr marL="171450" indent="-171450">
              <a:buFont typeface="Arial" panose="020B0604020202020204" pitchFamily="34" charset="0"/>
              <a:buChar char="•"/>
            </a:pPr>
            <a:r>
              <a:rPr lang="en-GB" dirty="0"/>
              <a:t>The same thing is happen to the Moon and the Earth but the other way round – the Moon is retrograde compared to the Earth so the tidal bulge leads the orbit and energy is transferred to the moon and it is getting further away from us.</a:t>
            </a:r>
          </a:p>
          <a:p>
            <a:pPr marL="171450" indent="-171450">
              <a:buFont typeface="Arial" panose="020B0604020202020204" pitchFamily="34" charset="0"/>
              <a:buChar char="•"/>
            </a:pPr>
            <a:r>
              <a:rPr lang="en-GB" dirty="0"/>
              <a:t>All the papers in this area reference some work that was done by someone called </a:t>
            </a:r>
            <a:r>
              <a:rPr lang="en-GB" dirty="0" err="1"/>
              <a:t>Goldreich</a:t>
            </a:r>
            <a:r>
              <a:rPr lang="en-GB" dirty="0"/>
              <a:t> in the sixties who modelled the tidal behaviour of the solar system.</a:t>
            </a:r>
          </a:p>
          <a:p>
            <a:pPr marL="171450" indent="-171450">
              <a:buFont typeface="Arial" panose="020B0604020202020204" pitchFamily="34" charset="0"/>
              <a:buChar char="•"/>
            </a:pPr>
            <a:r>
              <a:rPr lang="en-GB" dirty="0"/>
              <a:t>These two differential equations are the same thing but restated in a nicer way for planets orbiting stars in a prograde way, and comes from some papers by Jackson.</a:t>
            </a:r>
          </a:p>
          <a:p>
            <a:pPr marL="171450" indent="-171450">
              <a:buFont typeface="Arial" panose="020B0604020202020204" pitchFamily="34" charset="0"/>
              <a:buChar char="•"/>
            </a:pPr>
            <a:r>
              <a:rPr lang="en-GB" dirty="0"/>
              <a:t>It includes the effect of the planet inducing tides on the star, as well as the smaller effect of the star inducing tides on the planet, which you can see from the equations only happens when eccentricity is non-zero.</a:t>
            </a:r>
          </a:p>
          <a:p>
            <a:pPr marL="171450" indent="-171450">
              <a:buFont typeface="Arial" panose="020B0604020202020204" pitchFamily="34" charset="0"/>
              <a:buChar char="•"/>
            </a:pPr>
            <a:r>
              <a:rPr lang="en-GB" dirty="0"/>
              <a:t>The Q s are tidal dissipation factors that account for the frictional effects of tides on stars and planets and essentially depend on the internal structure of the star and planet.</a:t>
            </a:r>
          </a:p>
          <a:p>
            <a:pPr marL="171450" indent="-171450">
              <a:buFont typeface="Arial" panose="020B0604020202020204" pitchFamily="34" charset="0"/>
              <a:buChar char="•"/>
            </a:pPr>
            <a:r>
              <a:rPr lang="en-GB" dirty="0"/>
              <a:t>We’re going to focus only on the evolution of of orbital period, though to fully understand the dynamics over time you need to compute the full coupled differential equation.</a:t>
            </a:r>
          </a:p>
        </p:txBody>
      </p:sp>
      <p:sp>
        <p:nvSpPr>
          <p:cNvPr id="4" name="Slide Number Placeholder 3"/>
          <p:cNvSpPr>
            <a:spLocks noGrp="1"/>
          </p:cNvSpPr>
          <p:nvPr>
            <p:ph type="sldNum" sz="quarter" idx="5"/>
          </p:nvPr>
        </p:nvSpPr>
        <p:spPr/>
        <p:txBody>
          <a:bodyPr/>
          <a:lstStyle/>
          <a:p>
            <a:fld id="{362BD801-679D-C540-895B-980C0E5DD9C6}" type="slidenum">
              <a:rPr lang="en-GB" smtClean="0"/>
              <a:t>2</a:t>
            </a:fld>
            <a:endParaRPr lang="en-GB"/>
          </a:p>
        </p:txBody>
      </p:sp>
    </p:spTree>
    <p:extLst>
      <p:ext uri="{BB962C8B-B14F-4D97-AF65-F5344CB8AC3E}">
        <p14:creationId xmlns:p14="http://schemas.microsoft.com/office/powerpoint/2010/main" val="2458136952"/>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I’ve taken this theory and applied it to the MAST exoplanet archive dataset to come up with a ranking of planets that could be of interest to study for orbital decay</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Out of 5241 planets we have data to compute an estimated decay for 4760</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Assuming a Qs = 10 ** 5.5 and </a:t>
            </a:r>
            <a:r>
              <a:rPr lang="en-GB" dirty="0" err="1"/>
              <a:t>Qp</a:t>
            </a:r>
            <a:r>
              <a:rPr lang="en-GB" dirty="0"/>
              <a:t> = 10 ** 6.5</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What are the most extreme orbital decays we predict? How uncertain is this prediction?</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r>
              <a:rPr lang="en-GB" dirty="0"/>
              <a:t>Do stellar tides or planetary tides have a bigger impact?</a:t>
            </a:r>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dirty="0"/>
          </a:p>
          <a:p>
            <a:pPr marL="171450" marR="0" lvl="0" indent="-171450" algn="l" defTabSz="914400" rtl="0" eaLnBrk="1" fontAlgn="auto" latinLnBrk="0" hangingPunct="1">
              <a:lnSpc>
                <a:spcPct val="100000"/>
              </a:lnSpc>
              <a:spcBef>
                <a:spcPts val="0"/>
              </a:spcBef>
              <a:spcAft>
                <a:spcPts val="0"/>
              </a:spcAft>
              <a:buClrTx/>
              <a:buSzTx/>
              <a:buFont typeface="Arial" panose="020B0604020202020204" pitchFamily="34" charset="0"/>
              <a:buChar char="•"/>
              <a:tabLst/>
              <a:defRPr/>
            </a:pPr>
            <a:endParaRPr lang="en-GB" dirty="0"/>
          </a:p>
          <a:p>
            <a:endParaRPr lang="en-GB" dirty="0"/>
          </a:p>
        </p:txBody>
      </p:sp>
      <p:sp>
        <p:nvSpPr>
          <p:cNvPr id="4" name="Slide Number Placeholder 3"/>
          <p:cNvSpPr>
            <a:spLocks noGrp="1"/>
          </p:cNvSpPr>
          <p:nvPr>
            <p:ph type="sldNum" sz="quarter" idx="5"/>
          </p:nvPr>
        </p:nvSpPr>
        <p:spPr/>
        <p:txBody>
          <a:bodyPr/>
          <a:lstStyle/>
          <a:p>
            <a:fld id="{362BD801-679D-C540-895B-980C0E5DD9C6}" type="slidenum">
              <a:rPr lang="en-GB" smtClean="0"/>
              <a:t>3</a:t>
            </a:fld>
            <a:endParaRPr lang="en-GB"/>
          </a:p>
        </p:txBody>
      </p:sp>
    </p:spTree>
    <p:extLst>
      <p:ext uri="{BB962C8B-B14F-4D97-AF65-F5344CB8AC3E}">
        <p14:creationId xmlns:p14="http://schemas.microsoft.com/office/powerpoint/2010/main" val="3383082319"/>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How does orbital decay vary with orbital radius, planetary and stellar mass. Plot da/dt against orbital radius, planetary mass and stellar mass.</a:t>
            </a:r>
          </a:p>
          <a:p>
            <a:pPr marL="171450" indent="-171450">
              <a:buFont typeface="Arial" panose="020B0604020202020204" pitchFamily="34" charset="0"/>
              <a:buChar char="•"/>
            </a:pPr>
            <a:r>
              <a:rPr lang="en-GB" dirty="0"/>
              <a:t>You can see the 1/a^5.5 term really really dominates. More massive planets decay a little faster too, as they have a greater tidal influence on their host star.</a:t>
            </a:r>
          </a:p>
          <a:p>
            <a:pPr marL="171450" indent="-171450">
              <a:buFont typeface="Arial" panose="020B0604020202020204" pitchFamily="34" charset="0"/>
              <a:buChar char="•"/>
            </a:pPr>
            <a:r>
              <a:rPr lang="en-GB" dirty="0"/>
              <a:t>i.e. hot Jupiters (large planets close to their star) are predicted to have the largest orbital decay.</a:t>
            </a:r>
          </a:p>
          <a:p>
            <a:pPr marL="171450" indent="-171450">
              <a:buFont typeface="Arial" panose="020B0604020202020204" pitchFamily="34" charset="0"/>
              <a:buChar char="•"/>
            </a:pPr>
            <a:r>
              <a:rPr lang="en-GB" dirty="0"/>
              <a:t>Relationship between stellar mass and decay is less clear because smaller stars will feel the effects of planet induced tides more keenly, but will induce smaller tides on the planet, which becomes more important when the orbit is particularly eccentric.</a:t>
            </a:r>
          </a:p>
          <a:p>
            <a:pPr marL="171450" indent="-171450">
              <a:buFont typeface="Arial" panose="020B0604020202020204" pitchFamily="34" charset="0"/>
              <a:buChar char="•"/>
            </a:pPr>
            <a:r>
              <a:rPr lang="en-GB" dirty="0"/>
              <a:t>What we see too however is the effects of the tides due to planets is much greater than the effect of tides due to stars.</a:t>
            </a:r>
          </a:p>
          <a:p>
            <a:pPr marL="171450" indent="-171450">
              <a:buFont typeface="Arial" panose="020B0604020202020204" pitchFamily="34" charset="0"/>
              <a:buChar char="•"/>
            </a:pPr>
            <a:r>
              <a:rPr lang="en-GB" dirty="0"/>
              <a:t>Comparing the decay rates with and without planetary tides: orbital decay rates are of the same magnitude and 42 planets are shared among the top 50. The classical equations are sensitive to eccentricity but the closeness of known planets dominates the effect.</a:t>
            </a:r>
          </a:p>
        </p:txBody>
      </p:sp>
      <p:sp>
        <p:nvSpPr>
          <p:cNvPr id="4" name="Slide Number Placeholder 3"/>
          <p:cNvSpPr>
            <a:spLocks noGrp="1"/>
          </p:cNvSpPr>
          <p:nvPr>
            <p:ph type="sldNum" sz="quarter" idx="5"/>
          </p:nvPr>
        </p:nvSpPr>
        <p:spPr/>
        <p:txBody>
          <a:bodyPr/>
          <a:lstStyle/>
          <a:p>
            <a:fld id="{362BD801-679D-C540-895B-980C0E5DD9C6}" type="slidenum">
              <a:rPr lang="en-GB" smtClean="0"/>
              <a:t>4</a:t>
            </a:fld>
            <a:endParaRPr lang="en-GB"/>
          </a:p>
        </p:txBody>
      </p:sp>
    </p:spTree>
    <p:extLst>
      <p:ext uri="{BB962C8B-B14F-4D97-AF65-F5344CB8AC3E}">
        <p14:creationId xmlns:p14="http://schemas.microsoft.com/office/powerpoint/2010/main" val="1000258872"/>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What a lot of the literature does is it takes this theory and then integrates the da/dt backwards over the stellar age to come up with distributions of where we think the planets were when the system formed.</a:t>
            </a:r>
          </a:p>
          <a:p>
            <a:pPr marL="171450" indent="-171450">
              <a:buFont typeface="Arial" panose="020B0604020202020204" pitchFamily="34" charset="0"/>
              <a:buChar char="•"/>
            </a:pPr>
            <a:r>
              <a:rPr lang="en-GB" dirty="0"/>
              <a:t>We can compare these initial distributions with the distributions of far out planets that we currently observer to see if the two distributions match. If they do, perhaps that’s evidence for the close-in planets actually being far-out planets later on in the decay lifespan.</a:t>
            </a:r>
          </a:p>
          <a:p>
            <a:pPr marL="171450" indent="-171450">
              <a:buFont typeface="Arial" panose="020B0604020202020204" pitchFamily="34" charset="0"/>
              <a:buChar char="•"/>
            </a:pPr>
            <a:r>
              <a:rPr lang="en-GB" dirty="0"/>
              <a:t>To do this properly you need to numerically integrate the coupled differential equation, to simplify things I’m assuming zero eccentricity and integrating only the da/dt equation backwards.</a:t>
            </a:r>
          </a:p>
          <a:p>
            <a:pPr marL="171450" indent="-171450">
              <a:buFont typeface="Arial" panose="020B0604020202020204" pitchFamily="34" charset="0"/>
              <a:buChar char="•"/>
            </a:pPr>
            <a:r>
              <a:rPr lang="en-GB" dirty="0"/>
              <a:t>We see a slight shift inwards.</a:t>
            </a:r>
          </a:p>
        </p:txBody>
      </p:sp>
      <p:sp>
        <p:nvSpPr>
          <p:cNvPr id="4" name="Slide Number Placeholder 3"/>
          <p:cNvSpPr>
            <a:spLocks noGrp="1"/>
          </p:cNvSpPr>
          <p:nvPr>
            <p:ph type="sldNum" sz="quarter" idx="5"/>
          </p:nvPr>
        </p:nvSpPr>
        <p:spPr/>
        <p:txBody>
          <a:bodyPr/>
          <a:lstStyle/>
          <a:p>
            <a:fld id="{362BD801-679D-C540-895B-980C0E5DD9C6}" type="slidenum">
              <a:rPr lang="en-GB" smtClean="0"/>
              <a:t>5</a:t>
            </a:fld>
            <a:endParaRPr lang="en-GB"/>
          </a:p>
        </p:txBody>
      </p:sp>
    </p:spTree>
    <p:extLst>
      <p:ext uri="{BB962C8B-B14F-4D97-AF65-F5344CB8AC3E}">
        <p14:creationId xmlns:p14="http://schemas.microsoft.com/office/powerpoint/2010/main" val="320587617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So far I’ve talked about orbit averaged rate of decay of the semi major axis, but what will we actually see happen to the period?</a:t>
            </a:r>
          </a:p>
          <a:p>
            <a:pPr marL="171450" indent="-171450">
              <a:buFont typeface="Arial" panose="020B0604020202020204" pitchFamily="34" charset="0"/>
              <a:buChar char="•"/>
            </a:pPr>
            <a:r>
              <a:rPr lang="en-GB" dirty="0"/>
              <a:t>Using Kepler’s third law we can take the change in orbital radius and turn it into a decay of the period. </a:t>
            </a:r>
          </a:p>
          <a:p>
            <a:pPr marL="171450" indent="-171450">
              <a:buFont typeface="Arial" panose="020B0604020202020204" pitchFamily="34" charset="0"/>
              <a:buChar char="•"/>
            </a:pPr>
            <a:r>
              <a:rPr lang="en-GB" dirty="0"/>
              <a:t>Ranking the top 20 by decay in period per year gives us this table.</a:t>
            </a:r>
          </a:p>
          <a:p>
            <a:pPr marL="171450" indent="-171450">
              <a:buFont typeface="Arial" panose="020B0604020202020204" pitchFamily="34" charset="0"/>
              <a:buChar char="•"/>
            </a:pPr>
            <a:r>
              <a:rPr lang="en-GB" dirty="0"/>
              <a:t>A nice sanity check is that:</a:t>
            </a:r>
          </a:p>
          <a:p>
            <a:pPr marL="628650" lvl="1" indent="-171450">
              <a:buFont typeface="Arial" panose="020B0604020202020204" pitchFamily="34" charset="0"/>
              <a:buChar char="•"/>
            </a:pPr>
            <a:r>
              <a:rPr lang="en-GB" dirty="0"/>
              <a:t>WASP 12b (the only planet confirmed to be decaying appears in the top 20) and the calculated </a:t>
            </a:r>
            <a:r>
              <a:rPr lang="en-GB" dirty="0" err="1"/>
              <a:t>dP</a:t>
            </a:r>
            <a:r>
              <a:rPr lang="en-GB" dirty="0"/>
              <a:t>/dt lines up nicely with the literature. Only difference comes from the values of tidal dissipation factors chosen</a:t>
            </a:r>
          </a:p>
          <a:p>
            <a:pPr marL="628650" lvl="1" indent="-171450">
              <a:buFont typeface="Arial" panose="020B0604020202020204" pitchFamily="34" charset="0"/>
              <a:buChar char="•"/>
            </a:pPr>
            <a:r>
              <a:rPr lang="en-GB" dirty="0"/>
              <a:t>The proposed follow up studies to Turner’s WASP 12b investigation all appear in the table</a:t>
            </a:r>
          </a:p>
          <a:p>
            <a:pPr marL="171450" lvl="0" indent="-171450">
              <a:buFont typeface="Arial" panose="020B0604020202020204" pitchFamily="34" charset="0"/>
              <a:buChar char="•"/>
            </a:pPr>
            <a:r>
              <a:rPr lang="en-GB" dirty="0"/>
              <a:t>Ideally we want to combine this predicted change in period over time with some observational metric to get a sense of what planets we should be able to detect with a reasonable baseline.</a:t>
            </a:r>
          </a:p>
          <a:p>
            <a:pPr marL="171450" lvl="0" indent="-171450">
              <a:buFont typeface="Arial" panose="020B0604020202020204" pitchFamily="34" charset="0"/>
              <a:buChar char="•"/>
            </a:pPr>
            <a:r>
              <a:rPr lang="en-GB" dirty="0"/>
              <a:t>We can integrate the change in period over time to get an idea of how much transit time deviation we will see over say ten years. To check if over a reasonable amount of time the deviation will be measurable.</a:t>
            </a:r>
          </a:p>
          <a:p>
            <a:pPr marL="171450" lvl="0" indent="-171450">
              <a:buFont typeface="Arial" panose="020B0604020202020204" pitchFamily="34" charset="0"/>
              <a:buChar char="•"/>
            </a:pPr>
            <a:r>
              <a:rPr lang="en-GB" dirty="0"/>
              <a:t>A long baseline isn’t the only important thing though – we need the overall transit deviation due to orbital decay to be greater than the uncertainty in any given transits.</a:t>
            </a:r>
          </a:p>
          <a:p>
            <a:pPr marL="171450" lvl="0" indent="-171450">
              <a:buFont typeface="Arial" panose="020B0604020202020204" pitchFamily="34" charset="0"/>
              <a:buChar char="•"/>
            </a:pPr>
            <a:r>
              <a:rPr lang="en-GB" dirty="0"/>
              <a:t>Also the number of transits help as the uncertainties in any given one will be less important if we have many to fit to.</a:t>
            </a:r>
          </a:p>
          <a:p>
            <a:pPr marL="171450" lvl="0" indent="-171450">
              <a:buFont typeface="Arial" panose="020B0604020202020204" pitchFamily="34" charset="0"/>
              <a:buChar char="•"/>
            </a:pPr>
            <a:r>
              <a:rPr lang="en-GB" dirty="0"/>
              <a:t>I’m still working on a way to incorporate this into a single nice metric, but ideally I’ll eventually have another column which describes the deviation we should expect to see over the time range we have data for. Then we can compare that to the uncertainties in the transit times to work out whether we might be able to see something statistically significant. If it meets the threshold it warrants further investigation.</a:t>
            </a:r>
          </a:p>
          <a:p>
            <a:pPr marL="171450" lvl="0" indent="-171450">
              <a:buFont typeface="Arial" panose="020B0604020202020204" pitchFamily="34" charset="0"/>
              <a:buChar char="•"/>
            </a:pPr>
            <a:r>
              <a:rPr lang="en-GB" dirty="0"/>
              <a:t>Still working on getting time ranges of observations – this data is all fragmented.</a:t>
            </a:r>
          </a:p>
          <a:p>
            <a:pPr marL="171450" lvl="0" indent="-171450">
              <a:buFont typeface="Arial" panose="020B0604020202020204" pitchFamily="34" charset="0"/>
              <a:buChar char="•"/>
            </a:pPr>
            <a:endParaRPr lang="en-GB" dirty="0"/>
          </a:p>
          <a:p>
            <a:pPr marL="628650" lvl="1"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362BD801-679D-C540-895B-980C0E5DD9C6}" type="slidenum">
              <a:rPr lang="en-GB" smtClean="0"/>
              <a:t>6</a:t>
            </a:fld>
            <a:endParaRPr lang="en-GB"/>
          </a:p>
        </p:txBody>
      </p:sp>
    </p:spTree>
    <p:extLst>
      <p:ext uri="{BB962C8B-B14F-4D97-AF65-F5344CB8AC3E}">
        <p14:creationId xmlns:p14="http://schemas.microsoft.com/office/powerpoint/2010/main" val="2281925369"/>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A deep dive investigation into TESS data for WASP 12b, the only planet for which a period change has been confirmed.</a:t>
            </a:r>
          </a:p>
          <a:p>
            <a:pPr marL="171450" indent="-171450">
              <a:buFont typeface="Arial" panose="020B0604020202020204" pitchFamily="34" charset="0"/>
              <a:buChar char="•"/>
            </a:pPr>
            <a:r>
              <a:rPr lang="en-GB" dirty="0"/>
              <a:t>Analyse </a:t>
            </a:r>
            <a:r>
              <a:rPr lang="en-GB" dirty="0" err="1"/>
              <a:t>lightcurve</a:t>
            </a:r>
            <a:r>
              <a:rPr lang="en-GB" dirty="0"/>
              <a:t>, get initial estimate of the period and isolated the </a:t>
            </a:r>
            <a:r>
              <a:rPr lang="en-GB" dirty="0" err="1"/>
              <a:t>lightcurve</a:t>
            </a:r>
            <a:r>
              <a:rPr lang="en-GB" dirty="0"/>
              <a:t> for each transit using a BLS periodogram.</a:t>
            </a:r>
          </a:p>
          <a:p>
            <a:pPr marL="171450" indent="-171450">
              <a:buFont typeface="Arial" panose="020B0604020202020204" pitchFamily="34" charset="0"/>
              <a:buChar char="•"/>
            </a:pPr>
            <a:endParaRPr lang="en-GB" dirty="0"/>
          </a:p>
        </p:txBody>
      </p:sp>
      <p:sp>
        <p:nvSpPr>
          <p:cNvPr id="4" name="Slide Number Placeholder 3"/>
          <p:cNvSpPr>
            <a:spLocks noGrp="1"/>
          </p:cNvSpPr>
          <p:nvPr>
            <p:ph type="sldNum" sz="quarter" idx="5"/>
          </p:nvPr>
        </p:nvSpPr>
        <p:spPr/>
        <p:txBody>
          <a:bodyPr/>
          <a:lstStyle/>
          <a:p>
            <a:fld id="{362BD801-679D-C540-895B-980C0E5DD9C6}" type="slidenum">
              <a:rPr lang="en-GB" smtClean="0"/>
              <a:t>7</a:t>
            </a:fld>
            <a:endParaRPr lang="en-GB"/>
          </a:p>
        </p:txBody>
      </p:sp>
    </p:spTree>
    <p:extLst>
      <p:ext uri="{BB962C8B-B14F-4D97-AF65-F5344CB8AC3E}">
        <p14:creationId xmlns:p14="http://schemas.microsoft.com/office/powerpoint/2010/main" val="2545641829"/>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 typeface="Arial" panose="020B0604020202020204" pitchFamily="34" charset="0"/>
              <a:buChar char="•"/>
            </a:pPr>
            <a:r>
              <a:rPr lang="en-GB" dirty="0"/>
              <a:t>We want to model individual transit times. I split up the light curve according to where the BLS fit estimates they should be. Not always exactly centred but they’re always there. Should be good enough.</a:t>
            </a:r>
          </a:p>
          <a:p>
            <a:pPr marL="171450" indent="-171450">
              <a:buFont typeface="Arial" panose="020B0604020202020204" pitchFamily="34" charset="0"/>
              <a:buChar char="•"/>
            </a:pPr>
            <a:r>
              <a:rPr lang="en-GB" dirty="0"/>
              <a:t>Used Batman to generate transit models and then fit them using maximum likelihood assuming deviations from the model are independent and normally distributed. No MCMC or any sort of posterior analysis for now.</a:t>
            </a:r>
          </a:p>
          <a:p>
            <a:pPr marL="171450" indent="-171450">
              <a:buFont typeface="Arial" panose="020B0604020202020204" pitchFamily="34" charset="0"/>
              <a:buChar char="•"/>
            </a:pPr>
            <a:r>
              <a:rPr lang="en-GB" dirty="0"/>
              <a:t>Most of them fit alright.</a:t>
            </a:r>
          </a:p>
          <a:p>
            <a:pPr marL="171450" indent="-171450">
              <a:buFont typeface="Arial" panose="020B0604020202020204" pitchFamily="34" charset="0"/>
              <a:buChar char="•"/>
            </a:pPr>
            <a:r>
              <a:rPr lang="en-GB" dirty="0"/>
              <a:t>A couple of issues</a:t>
            </a:r>
          </a:p>
          <a:p>
            <a:pPr marL="628650" lvl="1" indent="-171450">
              <a:buFont typeface="Arial" panose="020B0604020202020204" pitchFamily="34" charset="0"/>
              <a:buChar char="•"/>
            </a:pPr>
            <a:r>
              <a:rPr lang="en-GB" dirty="0"/>
              <a:t>You see it misses some transits completely, that’s sort of because t0 the time of inferior conjunction is unconstrained and badly initialised. I set it to the median time of every split light curve, but if that median doesn’t fall in the minimum it sometimes misses it</a:t>
            </a:r>
          </a:p>
          <a:p>
            <a:pPr marL="628650" lvl="1" indent="-171450">
              <a:buFont typeface="Arial" panose="020B0604020202020204" pitchFamily="34" charset="0"/>
              <a:buChar char="•"/>
            </a:pPr>
            <a:r>
              <a:rPr lang="en-GB" dirty="0"/>
              <a:t>It prescribes different parameters to every fit</a:t>
            </a:r>
          </a:p>
        </p:txBody>
      </p:sp>
      <p:sp>
        <p:nvSpPr>
          <p:cNvPr id="4" name="Slide Number Placeholder 3"/>
          <p:cNvSpPr>
            <a:spLocks noGrp="1"/>
          </p:cNvSpPr>
          <p:nvPr>
            <p:ph type="sldNum" sz="quarter" idx="5"/>
          </p:nvPr>
        </p:nvSpPr>
        <p:spPr/>
        <p:txBody>
          <a:bodyPr/>
          <a:lstStyle/>
          <a:p>
            <a:fld id="{362BD801-679D-C540-895B-980C0E5DD9C6}" type="slidenum">
              <a:rPr lang="en-GB" smtClean="0"/>
              <a:t>8</a:t>
            </a:fld>
            <a:endParaRPr lang="en-GB"/>
          </a:p>
        </p:txBody>
      </p:sp>
    </p:spTree>
    <p:extLst>
      <p:ext uri="{BB962C8B-B14F-4D97-AF65-F5344CB8AC3E}">
        <p14:creationId xmlns:p14="http://schemas.microsoft.com/office/powerpoint/2010/main" val="249441682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GB" dirty="0"/>
          </a:p>
        </p:txBody>
      </p:sp>
      <p:sp>
        <p:nvSpPr>
          <p:cNvPr id="4" name="Slide Number Placeholder 3"/>
          <p:cNvSpPr>
            <a:spLocks noGrp="1"/>
          </p:cNvSpPr>
          <p:nvPr>
            <p:ph type="sldNum" sz="quarter" idx="5"/>
          </p:nvPr>
        </p:nvSpPr>
        <p:spPr/>
        <p:txBody>
          <a:bodyPr/>
          <a:lstStyle/>
          <a:p>
            <a:fld id="{362BD801-679D-C540-895B-980C0E5DD9C6}" type="slidenum">
              <a:rPr lang="en-GB" smtClean="0"/>
              <a:t>9</a:t>
            </a:fld>
            <a:endParaRPr lang="en-GB"/>
          </a:p>
        </p:txBody>
      </p:sp>
    </p:spTree>
    <p:extLst>
      <p:ext uri="{BB962C8B-B14F-4D97-AF65-F5344CB8AC3E}">
        <p14:creationId xmlns:p14="http://schemas.microsoft.com/office/powerpoint/2010/main" val="1429138647"/>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658F4BE-C5C6-F8D5-07DF-AC1B289C5E3E}"/>
              </a:ext>
            </a:extLst>
          </p:cNvPr>
          <p:cNvSpPr>
            <a:spLocks noGrp="1"/>
          </p:cNvSpPr>
          <p:nvPr>
            <p:ph type="ctrTitle"/>
          </p:nvPr>
        </p:nvSpPr>
        <p:spPr>
          <a:xfrm>
            <a:off x="1524000" y="1122363"/>
            <a:ext cx="9144000" cy="2387600"/>
          </a:xfrm>
        </p:spPr>
        <p:txBody>
          <a:bodyPr anchor="b"/>
          <a:lstStyle>
            <a:lvl1pPr algn="ctr">
              <a:defRPr sz="6000"/>
            </a:lvl1pPr>
          </a:lstStyle>
          <a:p>
            <a:r>
              <a:rPr lang="en-GB"/>
              <a:t>Click to edit Master title style</a:t>
            </a:r>
          </a:p>
        </p:txBody>
      </p:sp>
      <p:sp>
        <p:nvSpPr>
          <p:cNvPr id="3" name="Subtitle 2">
            <a:extLst>
              <a:ext uri="{FF2B5EF4-FFF2-40B4-BE49-F238E27FC236}">
                <a16:creationId xmlns:a16="http://schemas.microsoft.com/office/drawing/2014/main" id="{EBA070E3-8C95-BC66-C0AB-5A5DA47EA3B2}"/>
              </a:ext>
            </a:extLst>
          </p:cNvPr>
          <p:cNvSpPr>
            <a:spLocks noGrp="1"/>
          </p:cNvSpPr>
          <p:nvPr>
            <p:ph type="subTitle" idx="1"/>
          </p:nvPr>
        </p:nvSpPr>
        <p:spPr>
          <a:xfrm>
            <a:off x="1524000" y="3602038"/>
            <a:ext cx="9144000" cy="1655762"/>
          </a:xfrm>
        </p:spPr>
        <p:txBody>
          <a:bodyPr/>
          <a:lstStyle>
            <a:lvl1pPr marL="0" indent="0" algn="ctr">
              <a:buNone/>
              <a:defRPr sz="2400"/>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GB"/>
              <a:t>Click to edit Master subtitle style</a:t>
            </a:r>
          </a:p>
        </p:txBody>
      </p:sp>
      <p:sp>
        <p:nvSpPr>
          <p:cNvPr id="4" name="Date Placeholder 3">
            <a:extLst>
              <a:ext uri="{FF2B5EF4-FFF2-40B4-BE49-F238E27FC236}">
                <a16:creationId xmlns:a16="http://schemas.microsoft.com/office/drawing/2014/main" id="{C1389C9F-EFD6-6A4F-56BF-B3E7EB27EEBF}"/>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5" name="Footer Placeholder 4">
            <a:extLst>
              <a:ext uri="{FF2B5EF4-FFF2-40B4-BE49-F238E27FC236}">
                <a16:creationId xmlns:a16="http://schemas.microsoft.com/office/drawing/2014/main" id="{38A618D3-76E8-441E-02B5-C9E5DB90D60E}"/>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037B6A1-554D-CB79-E81B-CC0CFD3F76AF}"/>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428103180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21D9EA-EBFA-C25B-9F04-9CC8E5CD7F49}"/>
              </a:ext>
            </a:extLst>
          </p:cNvPr>
          <p:cNvSpPr>
            <a:spLocks noGrp="1"/>
          </p:cNvSpPr>
          <p:nvPr>
            <p:ph type="title"/>
          </p:nvPr>
        </p:nvSpPr>
        <p:spPr/>
        <p:txBody>
          <a:bodyPr/>
          <a:lstStyle/>
          <a:p>
            <a:r>
              <a:rPr lang="en-GB"/>
              <a:t>Click to edit Master title style</a:t>
            </a:r>
          </a:p>
        </p:txBody>
      </p:sp>
      <p:sp>
        <p:nvSpPr>
          <p:cNvPr id="3" name="Vertical Text Placeholder 2">
            <a:extLst>
              <a:ext uri="{FF2B5EF4-FFF2-40B4-BE49-F238E27FC236}">
                <a16:creationId xmlns:a16="http://schemas.microsoft.com/office/drawing/2014/main" id="{7FE271E2-1B71-F906-8F06-9368C24C54A0}"/>
              </a:ext>
            </a:extLst>
          </p:cNvPr>
          <p:cNvSpPr>
            <a:spLocks noGrp="1"/>
          </p:cNvSpPr>
          <p:nvPr>
            <p:ph type="body" orient="vert" idx="1"/>
          </p:nvPr>
        </p:nvSpPr>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C6FACB1F-D77D-80BE-FCAD-93B992571FC0}"/>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5" name="Footer Placeholder 4">
            <a:extLst>
              <a:ext uri="{FF2B5EF4-FFF2-40B4-BE49-F238E27FC236}">
                <a16:creationId xmlns:a16="http://schemas.microsoft.com/office/drawing/2014/main" id="{8EDF387A-38AE-A121-BC77-E57B8824908D}"/>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46D495D6-1543-245E-82E3-A733E73C3F68}"/>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2737949351"/>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a:extLst>
              <a:ext uri="{FF2B5EF4-FFF2-40B4-BE49-F238E27FC236}">
                <a16:creationId xmlns:a16="http://schemas.microsoft.com/office/drawing/2014/main" id="{28CC7F16-F2F7-D304-2BAE-0DCF0A7C4F51}"/>
              </a:ext>
            </a:extLst>
          </p:cNvPr>
          <p:cNvSpPr>
            <a:spLocks noGrp="1"/>
          </p:cNvSpPr>
          <p:nvPr>
            <p:ph type="title" orient="vert"/>
          </p:nvPr>
        </p:nvSpPr>
        <p:spPr>
          <a:xfrm>
            <a:off x="8724900" y="365125"/>
            <a:ext cx="2628900" cy="5811838"/>
          </a:xfrm>
        </p:spPr>
        <p:txBody>
          <a:bodyPr vert="eaVert"/>
          <a:lstStyle/>
          <a:p>
            <a:r>
              <a:rPr lang="en-GB"/>
              <a:t>Click to edit Master title style</a:t>
            </a:r>
          </a:p>
        </p:txBody>
      </p:sp>
      <p:sp>
        <p:nvSpPr>
          <p:cNvPr id="3" name="Vertical Text Placeholder 2">
            <a:extLst>
              <a:ext uri="{FF2B5EF4-FFF2-40B4-BE49-F238E27FC236}">
                <a16:creationId xmlns:a16="http://schemas.microsoft.com/office/drawing/2014/main" id="{D5BC2F72-D2AD-5206-9F57-456D754A6EBD}"/>
              </a:ext>
            </a:extLst>
          </p:cNvPr>
          <p:cNvSpPr>
            <a:spLocks noGrp="1"/>
          </p:cNvSpPr>
          <p:nvPr>
            <p:ph type="body" orient="vert" idx="1"/>
          </p:nvPr>
        </p:nvSpPr>
        <p:spPr>
          <a:xfrm>
            <a:off x="838200" y="365125"/>
            <a:ext cx="7734300" cy="5811838"/>
          </a:xfrm>
        </p:spPr>
        <p:txBody>
          <a:bodyPr vert="eaVert"/>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D587A9C3-0B6E-9261-CBBC-A1ADECA7630F}"/>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5" name="Footer Placeholder 4">
            <a:extLst>
              <a:ext uri="{FF2B5EF4-FFF2-40B4-BE49-F238E27FC236}">
                <a16:creationId xmlns:a16="http://schemas.microsoft.com/office/drawing/2014/main" id="{C4712764-4EEA-B00E-1044-0921C15BB70F}"/>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7F989C4B-B6D7-8290-ECA7-3526B4A987B0}"/>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3966825361"/>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681B42-C9DA-A860-2DA0-8FC48EAA0A57}"/>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456B0CB4-2A76-3CE7-5278-5D910B0ECD04}"/>
              </a:ext>
            </a:extLst>
          </p:cNvPr>
          <p:cNvSpPr>
            <a:spLocks noGrp="1"/>
          </p:cNvSpPr>
          <p:nvPr>
            <p:ph idx="1"/>
          </p:nvPr>
        </p:nvSpPr>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4635F5E1-732A-935D-7456-468A60E233BB}"/>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5" name="Footer Placeholder 4">
            <a:extLst>
              <a:ext uri="{FF2B5EF4-FFF2-40B4-BE49-F238E27FC236}">
                <a16:creationId xmlns:a16="http://schemas.microsoft.com/office/drawing/2014/main" id="{C3189566-76AD-D5AC-6BD6-B3657C19A937}"/>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678C51EC-101A-A26C-DC79-37334C79737B}"/>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3385516211"/>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777088-766F-F3A7-F40A-D51487F26F61}"/>
              </a:ext>
            </a:extLst>
          </p:cNvPr>
          <p:cNvSpPr>
            <a:spLocks noGrp="1"/>
          </p:cNvSpPr>
          <p:nvPr>
            <p:ph type="title"/>
          </p:nvPr>
        </p:nvSpPr>
        <p:spPr>
          <a:xfrm>
            <a:off x="831850" y="1709738"/>
            <a:ext cx="10515600" cy="2852737"/>
          </a:xfrm>
        </p:spPr>
        <p:txBody>
          <a:bodyPr anchor="b"/>
          <a:lstStyle>
            <a:lvl1pPr>
              <a:defRPr sz="6000"/>
            </a:lvl1pPr>
          </a:lstStyle>
          <a:p>
            <a:r>
              <a:rPr lang="en-GB"/>
              <a:t>Click to edit Master title style</a:t>
            </a:r>
          </a:p>
        </p:txBody>
      </p:sp>
      <p:sp>
        <p:nvSpPr>
          <p:cNvPr id="3" name="Text Placeholder 2">
            <a:extLst>
              <a:ext uri="{FF2B5EF4-FFF2-40B4-BE49-F238E27FC236}">
                <a16:creationId xmlns:a16="http://schemas.microsoft.com/office/drawing/2014/main" id="{F1353412-9EB7-5A6B-439A-AA22D24FC01E}"/>
              </a:ext>
            </a:extLst>
          </p:cNvPr>
          <p:cNvSpPr>
            <a:spLocks noGrp="1"/>
          </p:cNvSpPr>
          <p:nvPr>
            <p:ph type="body" idx="1"/>
          </p:nvPr>
        </p:nvSpPr>
        <p:spPr>
          <a:xfrm>
            <a:off x="831850" y="4589463"/>
            <a:ext cx="10515600" cy="1500187"/>
          </a:xfrm>
        </p:spPr>
        <p:txBody>
          <a:bodyPr/>
          <a:lstStyle>
            <a:lvl1pPr marL="0" indent="0">
              <a:buNone/>
              <a:defRPr sz="2400">
                <a:solidFill>
                  <a:schemeClr val="tx1">
                    <a:tint val="75000"/>
                  </a:schemeClr>
                </a:solidFill>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en-GB"/>
              <a:t>Click to edit Master text styles</a:t>
            </a:r>
          </a:p>
        </p:txBody>
      </p:sp>
      <p:sp>
        <p:nvSpPr>
          <p:cNvPr id="4" name="Date Placeholder 3">
            <a:extLst>
              <a:ext uri="{FF2B5EF4-FFF2-40B4-BE49-F238E27FC236}">
                <a16:creationId xmlns:a16="http://schemas.microsoft.com/office/drawing/2014/main" id="{28DDEEBF-5973-97A4-6A63-DDC96EB57C13}"/>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5" name="Footer Placeholder 4">
            <a:extLst>
              <a:ext uri="{FF2B5EF4-FFF2-40B4-BE49-F238E27FC236}">
                <a16:creationId xmlns:a16="http://schemas.microsoft.com/office/drawing/2014/main" id="{5BF8B9D9-56FF-12D5-B66B-E4D0C28AE4B4}"/>
              </a:ext>
            </a:extLst>
          </p:cNvPr>
          <p:cNvSpPr>
            <a:spLocks noGrp="1"/>
          </p:cNvSpPr>
          <p:nvPr>
            <p:ph type="ftr" sz="quarter" idx="11"/>
          </p:nvPr>
        </p:nvSpPr>
        <p:spPr/>
        <p:txBody>
          <a:bodyPr/>
          <a:lstStyle/>
          <a:p>
            <a:endParaRPr lang="en-GB"/>
          </a:p>
        </p:txBody>
      </p:sp>
      <p:sp>
        <p:nvSpPr>
          <p:cNvPr id="6" name="Slide Number Placeholder 5">
            <a:extLst>
              <a:ext uri="{FF2B5EF4-FFF2-40B4-BE49-F238E27FC236}">
                <a16:creationId xmlns:a16="http://schemas.microsoft.com/office/drawing/2014/main" id="{8024F294-3435-9145-14AB-7F0F6BA5F5BE}"/>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3119536915"/>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751CD4B-248C-1833-04A8-E45E8036065D}"/>
              </a:ext>
            </a:extLst>
          </p:cNvPr>
          <p:cNvSpPr>
            <a:spLocks noGrp="1"/>
          </p:cNvSpPr>
          <p:nvPr>
            <p:ph type="title"/>
          </p:nvPr>
        </p:nvSpPr>
        <p:spPr/>
        <p:txBody>
          <a:bodyPr/>
          <a:lstStyle/>
          <a:p>
            <a:r>
              <a:rPr lang="en-GB"/>
              <a:t>Click to edit Master title style</a:t>
            </a:r>
          </a:p>
        </p:txBody>
      </p:sp>
      <p:sp>
        <p:nvSpPr>
          <p:cNvPr id="3" name="Content Placeholder 2">
            <a:extLst>
              <a:ext uri="{FF2B5EF4-FFF2-40B4-BE49-F238E27FC236}">
                <a16:creationId xmlns:a16="http://schemas.microsoft.com/office/drawing/2014/main" id="{F57F7846-4DA9-17EA-8E27-7032B67F3322}"/>
              </a:ext>
            </a:extLst>
          </p:cNvPr>
          <p:cNvSpPr>
            <a:spLocks noGrp="1"/>
          </p:cNvSpPr>
          <p:nvPr>
            <p:ph sz="half" idx="1"/>
          </p:nvPr>
        </p:nvSpPr>
        <p:spPr>
          <a:xfrm>
            <a:off x="838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Content Placeholder 3">
            <a:extLst>
              <a:ext uri="{FF2B5EF4-FFF2-40B4-BE49-F238E27FC236}">
                <a16:creationId xmlns:a16="http://schemas.microsoft.com/office/drawing/2014/main" id="{2465751D-B65D-DD9E-A492-19FA0E0EF29D}"/>
              </a:ext>
            </a:extLst>
          </p:cNvPr>
          <p:cNvSpPr>
            <a:spLocks noGrp="1"/>
          </p:cNvSpPr>
          <p:nvPr>
            <p:ph sz="half" idx="2"/>
          </p:nvPr>
        </p:nvSpPr>
        <p:spPr>
          <a:xfrm>
            <a:off x="6172200" y="1825625"/>
            <a:ext cx="5181600" cy="435133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Date Placeholder 4">
            <a:extLst>
              <a:ext uri="{FF2B5EF4-FFF2-40B4-BE49-F238E27FC236}">
                <a16:creationId xmlns:a16="http://schemas.microsoft.com/office/drawing/2014/main" id="{B2ABA580-4D34-90B1-340E-D50972008D80}"/>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6" name="Footer Placeholder 5">
            <a:extLst>
              <a:ext uri="{FF2B5EF4-FFF2-40B4-BE49-F238E27FC236}">
                <a16:creationId xmlns:a16="http://schemas.microsoft.com/office/drawing/2014/main" id="{C3A621AA-AC3B-5DE4-849B-61ECD7EEDAFF}"/>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6217CCEA-8BC8-1CE5-A169-B77299CF0FC4}"/>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373041940"/>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E16509-EA3C-FB2B-183F-D902EDB2D86D}"/>
              </a:ext>
            </a:extLst>
          </p:cNvPr>
          <p:cNvSpPr>
            <a:spLocks noGrp="1"/>
          </p:cNvSpPr>
          <p:nvPr>
            <p:ph type="title"/>
          </p:nvPr>
        </p:nvSpPr>
        <p:spPr>
          <a:xfrm>
            <a:off x="839788" y="365125"/>
            <a:ext cx="10515600" cy="1325563"/>
          </a:xfrm>
        </p:spPr>
        <p:txBody>
          <a:bodyPr/>
          <a:lstStyle/>
          <a:p>
            <a:r>
              <a:rPr lang="en-GB"/>
              <a:t>Click to edit Master title style</a:t>
            </a:r>
          </a:p>
        </p:txBody>
      </p:sp>
      <p:sp>
        <p:nvSpPr>
          <p:cNvPr id="3" name="Text Placeholder 2">
            <a:extLst>
              <a:ext uri="{FF2B5EF4-FFF2-40B4-BE49-F238E27FC236}">
                <a16:creationId xmlns:a16="http://schemas.microsoft.com/office/drawing/2014/main" id="{C49559DD-5AA5-05D7-D19E-4E76862E964A}"/>
              </a:ext>
            </a:extLst>
          </p:cNvPr>
          <p:cNvSpPr>
            <a:spLocks noGrp="1"/>
          </p:cNvSpPr>
          <p:nvPr>
            <p:ph type="body" idx="1"/>
          </p:nvPr>
        </p:nvSpPr>
        <p:spPr>
          <a:xfrm>
            <a:off x="839788" y="1681163"/>
            <a:ext cx="5157787"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4" name="Content Placeholder 3">
            <a:extLst>
              <a:ext uri="{FF2B5EF4-FFF2-40B4-BE49-F238E27FC236}">
                <a16:creationId xmlns:a16="http://schemas.microsoft.com/office/drawing/2014/main" id="{EA85280C-D735-433C-1CDE-59CE03FA6482}"/>
              </a:ext>
            </a:extLst>
          </p:cNvPr>
          <p:cNvSpPr>
            <a:spLocks noGrp="1"/>
          </p:cNvSpPr>
          <p:nvPr>
            <p:ph sz="half" idx="2"/>
          </p:nvPr>
        </p:nvSpPr>
        <p:spPr>
          <a:xfrm>
            <a:off x="839788" y="2505075"/>
            <a:ext cx="5157787"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5" name="Text Placeholder 4">
            <a:extLst>
              <a:ext uri="{FF2B5EF4-FFF2-40B4-BE49-F238E27FC236}">
                <a16:creationId xmlns:a16="http://schemas.microsoft.com/office/drawing/2014/main" id="{45B815AD-DD54-B802-DC0B-B15F64070C0D}"/>
              </a:ext>
            </a:extLst>
          </p:cNvPr>
          <p:cNvSpPr>
            <a:spLocks noGrp="1"/>
          </p:cNvSpPr>
          <p:nvPr>
            <p:ph type="body" sz="quarter" idx="3"/>
          </p:nvPr>
        </p:nvSpPr>
        <p:spPr>
          <a:xfrm>
            <a:off x="6172200" y="1681163"/>
            <a:ext cx="5183188" cy="823912"/>
          </a:xfrm>
        </p:spPr>
        <p:txBody>
          <a:bodyPr anchor="b"/>
          <a:lstStyle>
            <a:lvl1pPr marL="0" indent="0">
              <a:buNone/>
              <a:defRPr sz="24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GB"/>
              <a:t>Click to edit Master text styles</a:t>
            </a:r>
          </a:p>
        </p:txBody>
      </p:sp>
      <p:sp>
        <p:nvSpPr>
          <p:cNvPr id="6" name="Content Placeholder 5">
            <a:extLst>
              <a:ext uri="{FF2B5EF4-FFF2-40B4-BE49-F238E27FC236}">
                <a16:creationId xmlns:a16="http://schemas.microsoft.com/office/drawing/2014/main" id="{5C927EEF-0D9C-F7A2-2B1A-EA0DD93F8481}"/>
              </a:ext>
            </a:extLst>
          </p:cNvPr>
          <p:cNvSpPr>
            <a:spLocks noGrp="1"/>
          </p:cNvSpPr>
          <p:nvPr>
            <p:ph sz="quarter" idx="4"/>
          </p:nvPr>
        </p:nvSpPr>
        <p:spPr>
          <a:xfrm>
            <a:off x="6172200" y="2505075"/>
            <a:ext cx="5183188" cy="3684588"/>
          </a:xfrm>
        </p:spPr>
        <p:txBody>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7" name="Date Placeholder 6">
            <a:extLst>
              <a:ext uri="{FF2B5EF4-FFF2-40B4-BE49-F238E27FC236}">
                <a16:creationId xmlns:a16="http://schemas.microsoft.com/office/drawing/2014/main" id="{A76EDA21-88B6-13AC-374A-511B8124DB7E}"/>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8" name="Footer Placeholder 7">
            <a:extLst>
              <a:ext uri="{FF2B5EF4-FFF2-40B4-BE49-F238E27FC236}">
                <a16:creationId xmlns:a16="http://schemas.microsoft.com/office/drawing/2014/main" id="{24D1C024-D544-6C73-4532-4245A19032DC}"/>
              </a:ext>
            </a:extLst>
          </p:cNvPr>
          <p:cNvSpPr>
            <a:spLocks noGrp="1"/>
          </p:cNvSpPr>
          <p:nvPr>
            <p:ph type="ftr" sz="quarter" idx="11"/>
          </p:nvPr>
        </p:nvSpPr>
        <p:spPr/>
        <p:txBody>
          <a:bodyPr/>
          <a:lstStyle/>
          <a:p>
            <a:endParaRPr lang="en-GB"/>
          </a:p>
        </p:txBody>
      </p:sp>
      <p:sp>
        <p:nvSpPr>
          <p:cNvPr id="9" name="Slide Number Placeholder 8">
            <a:extLst>
              <a:ext uri="{FF2B5EF4-FFF2-40B4-BE49-F238E27FC236}">
                <a16:creationId xmlns:a16="http://schemas.microsoft.com/office/drawing/2014/main" id="{D61F9756-F365-704B-9BD5-49C5F3FA7F8F}"/>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198672419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180436C-0BEC-7CA0-431D-162B524E39E9}"/>
              </a:ext>
            </a:extLst>
          </p:cNvPr>
          <p:cNvSpPr>
            <a:spLocks noGrp="1"/>
          </p:cNvSpPr>
          <p:nvPr>
            <p:ph type="title"/>
          </p:nvPr>
        </p:nvSpPr>
        <p:spPr/>
        <p:txBody>
          <a:bodyPr/>
          <a:lstStyle/>
          <a:p>
            <a:r>
              <a:rPr lang="en-GB"/>
              <a:t>Click to edit Master title style</a:t>
            </a:r>
          </a:p>
        </p:txBody>
      </p:sp>
      <p:sp>
        <p:nvSpPr>
          <p:cNvPr id="3" name="Date Placeholder 2">
            <a:extLst>
              <a:ext uri="{FF2B5EF4-FFF2-40B4-BE49-F238E27FC236}">
                <a16:creationId xmlns:a16="http://schemas.microsoft.com/office/drawing/2014/main" id="{3D0F19AD-00ED-04B7-2466-3B1863F3D6A5}"/>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4" name="Footer Placeholder 3">
            <a:extLst>
              <a:ext uri="{FF2B5EF4-FFF2-40B4-BE49-F238E27FC236}">
                <a16:creationId xmlns:a16="http://schemas.microsoft.com/office/drawing/2014/main" id="{6611A0BD-1942-E447-CDE9-8D9A352AE089}"/>
              </a:ext>
            </a:extLst>
          </p:cNvPr>
          <p:cNvSpPr>
            <a:spLocks noGrp="1"/>
          </p:cNvSpPr>
          <p:nvPr>
            <p:ph type="ftr" sz="quarter" idx="11"/>
          </p:nvPr>
        </p:nvSpPr>
        <p:spPr/>
        <p:txBody>
          <a:bodyPr/>
          <a:lstStyle/>
          <a:p>
            <a:endParaRPr lang="en-GB"/>
          </a:p>
        </p:txBody>
      </p:sp>
      <p:sp>
        <p:nvSpPr>
          <p:cNvPr id="5" name="Slide Number Placeholder 4">
            <a:extLst>
              <a:ext uri="{FF2B5EF4-FFF2-40B4-BE49-F238E27FC236}">
                <a16:creationId xmlns:a16="http://schemas.microsoft.com/office/drawing/2014/main" id="{32C6F30E-3B29-612F-8564-7288E37B67C5}"/>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275855827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a:extLst>
              <a:ext uri="{FF2B5EF4-FFF2-40B4-BE49-F238E27FC236}">
                <a16:creationId xmlns:a16="http://schemas.microsoft.com/office/drawing/2014/main" id="{5D7236CD-209A-850A-6120-C65FE46F9912}"/>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3" name="Footer Placeholder 2">
            <a:extLst>
              <a:ext uri="{FF2B5EF4-FFF2-40B4-BE49-F238E27FC236}">
                <a16:creationId xmlns:a16="http://schemas.microsoft.com/office/drawing/2014/main" id="{11A6F3FE-6C4B-D221-5621-DBBA78398C18}"/>
              </a:ext>
            </a:extLst>
          </p:cNvPr>
          <p:cNvSpPr>
            <a:spLocks noGrp="1"/>
          </p:cNvSpPr>
          <p:nvPr>
            <p:ph type="ftr" sz="quarter" idx="11"/>
          </p:nvPr>
        </p:nvSpPr>
        <p:spPr/>
        <p:txBody>
          <a:bodyPr/>
          <a:lstStyle/>
          <a:p>
            <a:endParaRPr lang="en-GB"/>
          </a:p>
        </p:txBody>
      </p:sp>
      <p:sp>
        <p:nvSpPr>
          <p:cNvPr id="4" name="Slide Number Placeholder 3">
            <a:extLst>
              <a:ext uri="{FF2B5EF4-FFF2-40B4-BE49-F238E27FC236}">
                <a16:creationId xmlns:a16="http://schemas.microsoft.com/office/drawing/2014/main" id="{C706C164-D98F-5B56-7874-EF9017C8A5E2}"/>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449725740"/>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17FA06C-2615-7B54-1A05-668EC72F72BF}"/>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Content Placeholder 2">
            <a:extLst>
              <a:ext uri="{FF2B5EF4-FFF2-40B4-BE49-F238E27FC236}">
                <a16:creationId xmlns:a16="http://schemas.microsoft.com/office/drawing/2014/main" id="{1FB21868-ECB4-A069-049C-C83966284332}"/>
              </a:ext>
            </a:extLst>
          </p:cNvPr>
          <p:cNvSpPr>
            <a:spLocks noGrp="1"/>
          </p:cNvSpPr>
          <p:nvPr>
            <p:ph idx="1"/>
          </p:nvPr>
        </p:nvSpPr>
        <p:spPr>
          <a:xfrm>
            <a:off x="5183188" y="987425"/>
            <a:ext cx="6172200" cy="487362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Text Placeholder 3">
            <a:extLst>
              <a:ext uri="{FF2B5EF4-FFF2-40B4-BE49-F238E27FC236}">
                <a16:creationId xmlns:a16="http://schemas.microsoft.com/office/drawing/2014/main" id="{BF45E697-5CBE-8622-CDBE-8CE389FF6EF1}"/>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37299A06-5DC9-0E41-78B4-643AA088AB1F}"/>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6" name="Footer Placeholder 5">
            <a:extLst>
              <a:ext uri="{FF2B5EF4-FFF2-40B4-BE49-F238E27FC236}">
                <a16:creationId xmlns:a16="http://schemas.microsoft.com/office/drawing/2014/main" id="{4314DE0F-92A6-D626-E43E-7BA8380E9FB2}"/>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2E3CFF0E-4309-AF6B-FFE5-9E81165CDBA3}"/>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3797114362"/>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B03A1BA-86DE-FB03-B324-5D4B9CE91071}"/>
              </a:ext>
            </a:extLst>
          </p:cNvPr>
          <p:cNvSpPr>
            <a:spLocks noGrp="1"/>
          </p:cNvSpPr>
          <p:nvPr>
            <p:ph type="title"/>
          </p:nvPr>
        </p:nvSpPr>
        <p:spPr>
          <a:xfrm>
            <a:off x="839788" y="457200"/>
            <a:ext cx="3932237" cy="1600200"/>
          </a:xfrm>
        </p:spPr>
        <p:txBody>
          <a:bodyPr anchor="b"/>
          <a:lstStyle>
            <a:lvl1pPr>
              <a:defRPr sz="3200"/>
            </a:lvl1pPr>
          </a:lstStyle>
          <a:p>
            <a:r>
              <a:rPr lang="en-GB"/>
              <a:t>Click to edit Master title style</a:t>
            </a:r>
          </a:p>
        </p:txBody>
      </p:sp>
      <p:sp>
        <p:nvSpPr>
          <p:cNvPr id="3" name="Picture Placeholder 2">
            <a:extLst>
              <a:ext uri="{FF2B5EF4-FFF2-40B4-BE49-F238E27FC236}">
                <a16:creationId xmlns:a16="http://schemas.microsoft.com/office/drawing/2014/main" id="{9EEA89FB-909A-242A-0EE8-848278BE04FF}"/>
              </a:ext>
            </a:extLst>
          </p:cNvPr>
          <p:cNvSpPr>
            <a:spLocks noGrp="1"/>
          </p:cNvSpPr>
          <p:nvPr>
            <p:ph type="pic" idx="1"/>
          </p:nvPr>
        </p:nvSpPr>
        <p:spPr>
          <a:xfrm>
            <a:off x="5183188" y="987425"/>
            <a:ext cx="6172200" cy="4873625"/>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endParaRPr lang="en-GB"/>
          </a:p>
        </p:txBody>
      </p:sp>
      <p:sp>
        <p:nvSpPr>
          <p:cNvPr id="4" name="Text Placeholder 3">
            <a:extLst>
              <a:ext uri="{FF2B5EF4-FFF2-40B4-BE49-F238E27FC236}">
                <a16:creationId xmlns:a16="http://schemas.microsoft.com/office/drawing/2014/main" id="{40A58E27-9E4B-DB25-F88B-2B2045A2F4E8}"/>
              </a:ext>
            </a:extLst>
          </p:cNvPr>
          <p:cNvSpPr>
            <a:spLocks noGrp="1"/>
          </p:cNvSpPr>
          <p:nvPr>
            <p:ph type="body" sz="half" idx="2"/>
          </p:nvPr>
        </p:nvSpPr>
        <p:spPr>
          <a:xfrm>
            <a:off x="839788" y="2057400"/>
            <a:ext cx="3932237" cy="3811588"/>
          </a:xfrm>
        </p:spPr>
        <p:txBody>
          <a:bodyPr/>
          <a:lstStyle>
            <a:lvl1pPr marL="0" indent="0">
              <a:buNone/>
              <a:defRPr sz="1600"/>
            </a:lvl1pPr>
            <a:lvl2pPr marL="457200" indent="0">
              <a:buNone/>
              <a:defRPr sz="1400"/>
            </a:lvl2pPr>
            <a:lvl3pPr marL="914400" indent="0">
              <a:buNone/>
              <a:defRPr sz="1200"/>
            </a:lvl3pPr>
            <a:lvl4pPr marL="1371600" indent="0">
              <a:buNone/>
              <a:defRPr sz="1000"/>
            </a:lvl4pPr>
            <a:lvl5pPr marL="1828800" indent="0">
              <a:buNone/>
              <a:defRPr sz="1000"/>
            </a:lvl5pPr>
            <a:lvl6pPr marL="2286000" indent="0">
              <a:buNone/>
              <a:defRPr sz="1000"/>
            </a:lvl6pPr>
            <a:lvl7pPr marL="2743200" indent="0">
              <a:buNone/>
              <a:defRPr sz="1000"/>
            </a:lvl7pPr>
            <a:lvl8pPr marL="3200400" indent="0">
              <a:buNone/>
              <a:defRPr sz="1000"/>
            </a:lvl8pPr>
            <a:lvl9pPr marL="3657600" indent="0">
              <a:buNone/>
              <a:defRPr sz="1000"/>
            </a:lvl9pPr>
          </a:lstStyle>
          <a:p>
            <a:pPr lvl="0"/>
            <a:r>
              <a:rPr lang="en-GB"/>
              <a:t>Click to edit Master text styles</a:t>
            </a:r>
          </a:p>
        </p:txBody>
      </p:sp>
      <p:sp>
        <p:nvSpPr>
          <p:cNvPr id="5" name="Date Placeholder 4">
            <a:extLst>
              <a:ext uri="{FF2B5EF4-FFF2-40B4-BE49-F238E27FC236}">
                <a16:creationId xmlns:a16="http://schemas.microsoft.com/office/drawing/2014/main" id="{D724A821-31A5-342D-3A5A-F02A01A47AC7}"/>
              </a:ext>
            </a:extLst>
          </p:cNvPr>
          <p:cNvSpPr>
            <a:spLocks noGrp="1"/>
          </p:cNvSpPr>
          <p:nvPr>
            <p:ph type="dt" sz="half" idx="10"/>
          </p:nvPr>
        </p:nvSpPr>
        <p:spPr/>
        <p:txBody>
          <a:bodyPr/>
          <a:lstStyle/>
          <a:p>
            <a:fld id="{19CA0FE1-FDF8-FE4E-BA31-531852DA2CD3}" type="datetimeFigureOut">
              <a:rPr lang="en-GB" smtClean="0"/>
              <a:t>10/01/2024</a:t>
            </a:fld>
            <a:endParaRPr lang="en-GB"/>
          </a:p>
        </p:txBody>
      </p:sp>
      <p:sp>
        <p:nvSpPr>
          <p:cNvPr id="6" name="Footer Placeholder 5">
            <a:extLst>
              <a:ext uri="{FF2B5EF4-FFF2-40B4-BE49-F238E27FC236}">
                <a16:creationId xmlns:a16="http://schemas.microsoft.com/office/drawing/2014/main" id="{150399A8-1FB1-D263-2553-619CABBE08FA}"/>
              </a:ext>
            </a:extLst>
          </p:cNvPr>
          <p:cNvSpPr>
            <a:spLocks noGrp="1"/>
          </p:cNvSpPr>
          <p:nvPr>
            <p:ph type="ftr" sz="quarter" idx="11"/>
          </p:nvPr>
        </p:nvSpPr>
        <p:spPr/>
        <p:txBody>
          <a:bodyPr/>
          <a:lstStyle/>
          <a:p>
            <a:endParaRPr lang="en-GB"/>
          </a:p>
        </p:txBody>
      </p:sp>
      <p:sp>
        <p:nvSpPr>
          <p:cNvPr id="7" name="Slide Number Placeholder 6">
            <a:extLst>
              <a:ext uri="{FF2B5EF4-FFF2-40B4-BE49-F238E27FC236}">
                <a16:creationId xmlns:a16="http://schemas.microsoft.com/office/drawing/2014/main" id="{EC8E8C11-5C03-3067-4A13-A028813CF95D}"/>
              </a:ext>
            </a:extLst>
          </p:cNvPr>
          <p:cNvSpPr>
            <a:spLocks noGrp="1"/>
          </p:cNvSpPr>
          <p:nvPr>
            <p:ph type="sldNum" sz="quarter" idx="12"/>
          </p:nvPr>
        </p:nvSpPr>
        <p:spPr/>
        <p:txBody>
          <a:bodyPr/>
          <a:lstStyle/>
          <a:p>
            <a:fld id="{051137F4-D0DA-3B41-82B6-7409A5BE5A49}" type="slidenum">
              <a:rPr lang="en-GB" smtClean="0"/>
              <a:t>‹#›</a:t>
            </a:fld>
            <a:endParaRPr lang="en-GB"/>
          </a:p>
        </p:txBody>
      </p:sp>
    </p:spTree>
    <p:extLst>
      <p:ext uri="{BB962C8B-B14F-4D97-AF65-F5344CB8AC3E}">
        <p14:creationId xmlns:p14="http://schemas.microsoft.com/office/powerpoint/2010/main" val="859777001"/>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Title Placeholder 1">
            <a:extLst>
              <a:ext uri="{FF2B5EF4-FFF2-40B4-BE49-F238E27FC236}">
                <a16:creationId xmlns:a16="http://schemas.microsoft.com/office/drawing/2014/main" id="{38C0E635-468A-E65E-6899-3B253512F232}"/>
              </a:ext>
            </a:extLst>
          </p:cNvPr>
          <p:cNvSpPr>
            <a:spLocks noGrp="1"/>
          </p:cNvSpPr>
          <p:nvPr>
            <p:ph type="title"/>
          </p:nvPr>
        </p:nvSpPr>
        <p:spPr>
          <a:xfrm>
            <a:off x="838200" y="365125"/>
            <a:ext cx="10515600" cy="1325563"/>
          </a:xfrm>
          <a:prstGeom prst="rect">
            <a:avLst/>
          </a:prstGeom>
        </p:spPr>
        <p:txBody>
          <a:bodyPr vert="horz" lIns="91440" tIns="45720" rIns="91440" bIns="45720" rtlCol="0" anchor="ctr">
            <a:normAutofit/>
          </a:bodyPr>
          <a:lstStyle/>
          <a:p>
            <a:r>
              <a:rPr lang="en-GB"/>
              <a:t>Click to edit Master title style</a:t>
            </a:r>
          </a:p>
        </p:txBody>
      </p:sp>
      <p:sp>
        <p:nvSpPr>
          <p:cNvPr id="3" name="Text Placeholder 2">
            <a:extLst>
              <a:ext uri="{FF2B5EF4-FFF2-40B4-BE49-F238E27FC236}">
                <a16:creationId xmlns:a16="http://schemas.microsoft.com/office/drawing/2014/main" id="{DBD49F7D-AD1C-631F-5376-4D576C4EEFEF}"/>
              </a:ext>
            </a:extLst>
          </p:cNvPr>
          <p:cNvSpPr>
            <a:spLocks noGrp="1"/>
          </p:cNvSpPr>
          <p:nvPr>
            <p:ph type="body" idx="1"/>
          </p:nvPr>
        </p:nvSpPr>
        <p:spPr>
          <a:xfrm>
            <a:off x="838200" y="1825625"/>
            <a:ext cx="10515600" cy="4351338"/>
          </a:xfrm>
          <a:prstGeom prst="rect">
            <a:avLst/>
          </a:prstGeom>
        </p:spPr>
        <p:txBody>
          <a:bodyPr vert="horz" lIns="91440" tIns="45720" rIns="91440" bIns="45720" rtlCol="0">
            <a:normAutofit/>
          </a:bodyPr>
          <a:lstStyle/>
          <a:p>
            <a:pPr lvl="0"/>
            <a:r>
              <a:rPr lang="en-GB"/>
              <a:t>Click to edit Master text styles</a:t>
            </a:r>
          </a:p>
          <a:p>
            <a:pPr lvl="1"/>
            <a:r>
              <a:rPr lang="en-GB"/>
              <a:t>Second level</a:t>
            </a:r>
          </a:p>
          <a:p>
            <a:pPr lvl="2"/>
            <a:r>
              <a:rPr lang="en-GB"/>
              <a:t>Third level</a:t>
            </a:r>
          </a:p>
          <a:p>
            <a:pPr lvl="3"/>
            <a:r>
              <a:rPr lang="en-GB"/>
              <a:t>Fourth level</a:t>
            </a:r>
          </a:p>
          <a:p>
            <a:pPr lvl="4"/>
            <a:r>
              <a:rPr lang="en-GB"/>
              <a:t>Fifth level</a:t>
            </a:r>
          </a:p>
        </p:txBody>
      </p:sp>
      <p:sp>
        <p:nvSpPr>
          <p:cNvPr id="4" name="Date Placeholder 3">
            <a:extLst>
              <a:ext uri="{FF2B5EF4-FFF2-40B4-BE49-F238E27FC236}">
                <a16:creationId xmlns:a16="http://schemas.microsoft.com/office/drawing/2014/main" id="{E2AFA6A6-B502-A6ED-F80F-D5113514D084}"/>
              </a:ext>
            </a:extLst>
          </p:cNvPr>
          <p:cNvSpPr>
            <a:spLocks noGrp="1"/>
          </p:cNvSpPr>
          <p:nvPr>
            <p:ph type="dt" sz="half" idx="2"/>
          </p:nvPr>
        </p:nvSpPr>
        <p:spPr>
          <a:xfrm>
            <a:off x="838200" y="6356350"/>
            <a:ext cx="2743200" cy="365125"/>
          </a:xfrm>
          <a:prstGeom prst="rect">
            <a:avLst/>
          </a:prstGeom>
        </p:spPr>
        <p:txBody>
          <a:bodyPr vert="horz" lIns="91440" tIns="45720" rIns="91440" bIns="45720" rtlCol="0" anchor="ctr"/>
          <a:lstStyle>
            <a:lvl1pPr algn="l">
              <a:defRPr sz="1200">
                <a:solidFill>
                  <a:schemeClr val="tx1">
                    <a:tint val="75000"/>
                  </a:schemeClr>
                </a:solidFill>
              </a:defRPr>
            </a:lvl1pPr>
          </a:lstStyle>
          <a:p>
            <a:fld id="{19CA0FE1-FDF8-FE4E-BA31-531852DA2CD3}" type="datetimeFigureOut">
              <a:rPr lang="en-GB" smtClean="0"/>
              <a:t>10/01/2024</a:t>
            </a:fld>
            <a:endParaRPr lang="en-GB"/>
          </a:p>
        </p:txBody>
      </p:sp>
      <p:sp>
        <p:nvSpPr>
          <p:cNvPr id="5" name="Footer Placeholder 4">
            <a:extLst>
              <a:ext uri="{FF2B5EF4-FFF2-40B4-BE49-F238E27FC236}">
                <a16:creationId xmlns:a16="http://schemas.microsoft.com/office/drawing/2014/main" id="{EE58A978-F987-69E4-F59C-BA1993144399}"/>
              </a:ext>
            </a:extLst>
          </p:cNvPr>
          <p:cNvSpPr>
            <a:spLocks noGrp="1"/>
          </p:cNvSpPr>
          <p:nvPr>
            <p:ph type="ftr" sz="quarter" idx="3"/>
          </p:nvPr>
        </p:nvSpPr>
        <p:spPr>
          <a:xfrm>
            <a:off x="4038600" y="6356350"/>
            <a:ext cx="4114800" cy="365125"/>
          </a:xfrm>
          <a:prstGeom prst="rect">
            <a:avLst/>
          </a:prstGeom>
        </p:spPr>
        <p:txBody>
          <a:bodyPr vert="horz" lIns="91440" tIns="45720" rIns="91440" bIns="45720" rtlCol="0" anchor="ctr"/>
          <a:lstStyle>
            <a:lvl1pPr algn="ctr">
              <a:defRPr sz="1200">
                <a:solidFill>
                  <a:schemeClr val="tx1">
                    <a:tint val="75000"/>
                  </a:schemeClr>
                </a:solidFill>
              </a:defRPr>
            </a:lvl1pPr>
          </a:lstStyle>
          <a:p>
            <a:endParaRPr lang="en-GB"/>
          </a:p>
        </p:txBody>
      </p:sp>
      <p:sp>
        <p:nvSpPr>
          <p:cNvPr id="6" name="Slide Number Placeholder 5">
            <a:extLst>
              <a:ext uri="{FF2B5EF4-FFF2-40B4-BE49-F238E27FC236}">
                <a16:creationId xmlns:a16="http://schemas.microsoft.com/office/drawing/2014/main" id="{A6BA18AA-6ECA-D03D-2103-646F82C17EB2}"/>
              </a:ext>
            </a:extLst>
          </p:cNvPr>
          <p:cNvSpPr>
            <a:spLocks noGrp="1"/>
          </p:cNvSpPr>
          <p:nvPr>
            <p:ph type="sldNum" sz="quarter" idx="4"/>
          </p:nvPr>
        </p:nvSpPr>
        <p:spPr>
          <a:xfrm>
            <a:off x="8610600" y="6356350"/>
            <a:ext cx="2743200" cy="365125"/>
          </a:xfrm>
          <a:prstGeom prst="rect">
            <a:avLst/>
          </a:prstGeom>
        </p:spPr>
        <p:txBody>
          <a:bodyPr vert="horz" lIns="91440" tIns="45720" rIns="91440" bIns="45720" rtlCol="0" anchor="ctr"/>
          <a:lstStyle>
            <a:lvl1pPr algn="r">
              <a:defRPr sz="1200">
                <a:solidFill>
                  <a:schemeClr val="tx1">
                    <a:tint val="75000"/>
                  </a:schemeClr>
                </a:solidFill>
              </a:defRPr>
            </a:lvl1pPr>
          </a:lstStyle>
          <a:p>
            <a:fld id="{051137F4-D0DA-3B41-82B6-7409A5BE5A49}" type="slidenum">
              <a:rPr lang="en-GB" smtClean="0"/>
              <a:t>‹#›</a:t>
            </a:fld>
            <a:endParaRPr lang="en-GB"/>
          </a:p>
        </p:txBody>
      </p:sp>
    </p:spTree>
    <p:extLst>
      <p:ext uri="{BB962C8B-B14F-4D97-AF65-F5344CB8AC3E}">
        <p14:creationId xmlns:p14="http://schemas.microsoft.com/office/powerpoint/2010/main" val="1286153769"/>
      </p:ext>
    </p:extLst>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xStyles>
    <p:titleStyle>
      <a:lvl1pPr algn="l" defTabSz="914400" rtl="0" eaLnBrk="1" latinLnBrk="0" hangingPunct="1">
        <a:lnSpc>
          <a:spcPct val="90000"/>
        </a:lnSpc>
        <a:spcBef>
          <a:spcPct val="0"/>
        </a:spcBef>
        <a:buNone/>
        <a:defRPr sz="4400" kern="1200">
          <a:solidFill>
            <a:schemeClr val="tx1"/>
          </a:solidFill>
          <a:latin typeface="+mj-lt"/>
          <a:ea typeface="+mj-ea"/>
          <a:cs typeface="+mj-cs"/>
        </a:defRPr>
      </a:lvl1pPr>
    </p:titleStyle>
    <p:body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23.png"/></Relationships>
</file>

<file path=ppt/slides/_rels/slide11.xml.rels><?xml version="1.0" encoding="UTF-8" standalone="yes"?>
<Relationships xmlns="http://schemas.openxmlformats.org/package/2006/relationships"><Relationship Id="rId3" Type="http://schemas.openxmlformats.org/officeDocument/2006/relationships/image" Target="../media/image24.png"/><Relationship Id="rId2" Type="http://schemas.openxmlformats.org/officeDocument/2006/relationships/notesSlide" Target="../notesSlides/notesSlide11.xml"/><Relationship Id="rId1" Type="http://schemas.openxmlformats.org/officeDocument/2006/relationships/slideLayout" Target="../slideLayouts/slideLayout2.xml"/><Relationship Id="rId6" Type="http://schemas.openxmlformats.org/officeDocument/2006/relationships/image" Target="../media/image27.png"/><Relationship Id="rId5" Type="http://schemas.openxmlformats.org/officeDocument/2006/relationships/image" Target="../media/image26.png"/><Relationship Id="rId4" Type="http://schemas.openxmlformats.org/officeDocument/2006/relationships/image" Target="../media/image25.png"/></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1.png"/><Relationship Id="rId2" Type="http://schemas.openxmlformats.org/officeDocument/2006/relationships/notesSlide" Target="../notesSlides/notesSlide2.xml"/><Relationship Id="rId1" Type="http://schemas.openxmlformats.org/officeDocument/2006/relationships/slideLayout" Target="../slideLayouts/slideLayout2.xml"/><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image" Target="../media/image3.png"/><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4.png"/></Relationships>
</file>

<file path=ppt/slides/_rels/slide4.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notesSlide" Target="../notesSlides/notesSlide4.xml"/><Relationship Id="rId1" Type="http://schemas.openxmlformats.org/officeDocument/2006/relationships/slideLayout" Target="../slideLayouts/slideLayout2.xml"/><Relationship Id="rId6" Type="http://schemas.openxmlformats.org/officeDocument/2006/relationships/image" Target="../media/image8.png"/><Relationship Id="rId5" Type="http://schemas.openxmlformats.org/officeDocument/2006/relationships/image" Target="../media/image7.png"/><Relationship Id="rId4" Type="http://schemas.openxmlformats.org/officeDocument/2006/relationships/image" Target="../media/image6.png"/></Relationships>
</file>

<file path=ppt/slides/_rels/slide5.xml.rels><?xml version="1.0" encoding="UTF-8" standalone="yes"?>
<Relationships xmlns="http://schemas.openxmlformats.org/package/2006/relationships"><Relationship Id="rId3" Type="http://schemas.openxmlformats.org/officeDocument/2006/relationships/image" Target="../media/image9.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10.png"/></Relationships>
</file>

<file path=ppt/slides/_rels/slide6.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7.xml"/><Relationship Id="rId1" Type="http://schemas.openxmlformats.org/officeDocument/2006/relationships/slideLayout" Target="../slideLayouts/slideLayout2.xml"/><Relationship Id="rId6" Type="http://schemas.openxmlformats.org/officeDocument/2006/relationships/image" Target="../media/image15.png"/><Relationship Id="rId5" Type="http://schemas.openxmlformats.org/officeDocument/2006/relationships/image" Target="../media/image14.png"/><Relationship Id="rId4" Type="http://schemas.openxmlformats.org/officeDocument/2006/relationships/image" Target="../media/image13.png"/></Relationships>
</file>

<file path=ppt/slides/_rels/slide8.xml.rels><?xml version="1.0" encoding="UTF-8" standalone="yes"?>
<Relationships xmlns="http://schemas.openxmlformats.org/package/2006/relationships"><Relationship Id="rId3" Type="http://schemas.openxmlformats.org/officeDocument/2006/relationships/image" Target="../media/image16.png"/><Relationship Id="rId7" Type="http://schemas.openxmlformats.org/officeDocument/2006/relationships/image" Target="../media/image20.png"/><Relationship Id="rId2" Type="http://schemas.openxmlformats.org/officeDocument/2006/relationships/notesSlide" Target="../notesSlides/notesSlide8.xml"/><Relationship Id="rId1" Type="http://schemas.openxmlformats.org/officeDocument/2006/relationships/slideLayout" Target="../slideLayouts/slideLayout2.xml"/><Relationship Id="rId6" Type="http://schemas.openxmlformats.org/officeDocument/2006/relationships/image" Target="../media/image19.png"/><Relationship Id="rId5" Type="http://schemas.openxmlformats.org/officeDocument/2006/relationships/image" Target="../media/image18.png"/><Relationship Id="rId4" Type="http://schemas.openxmlformats.org/officeDocument/2006/relationships/image" Target="../media/image17.png"/></Relationships>
</file>

<file path=ppt/slides/_rels/slide9.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60EC3B8-44FA-0319-5EFC-960F0948F99E}"/>
              </a:ext>
            </a:extLst>
          </p:cNvPr>
          <p:cNvSpPr>
            <a:spLocks noGrp="1"/>
          </p:cNvSpPr>
          <p:nvPr>
            <p:ph type="ctrTitle"/>
          </p:nvPr>
        </p:nvSpPr>
        <p:spPr/>
        <p:txBody>
          <a:bodyPr>
            <a:normAutofit/>
          </a:bodyPr>
          <a:lstStyle/>
          <a:p>
            <a:r>
              <a:rPr lang="en-US" sz="2200" b="1" dirty="0">
                <a:effectLst/>
                <a:latin typeface="Calibri" panose="020F0502020204030204" pitchFamily="34" charset="0"/>
                <a:ea typeface="Calibri" panose="020F0502020204030204" pitchFamily="34" charset="0"/>
              </a:rPr>
              <a:t>Investigating orbital decay and nearby companions of “hot Jupiter” exoplanets using TESS data</a:t>
            </a:r>
            <a:r>
              <a:rPr lang="en-GB" sz="2200" dirty="0">
                <a:effectLst/>
              </a:rPr>
              <a:t> </a:t>
            </a:r>
            <a:endParaRPr lang="en-GB" sz="2200" dirty="0"/>
          </a:p>
        </p:txBody>
      </p:sp>
      <p:sp>
        <p:nvSpPr>
          <p:cNvPr id="3" name="Subtitle 2">
            <a:extLst>
              <a:ext uri="{FF2B5EF4-FFF2-40B4-BE49-F238E27FC236}">
                <a16:creationId xmlns:a16="http://schemas.microsoft.com/office/drawing/2014/main" id="{51C5F72B-B5CE-FF88-F5FD-E3C97261A427}"/>
              </a:ext>
            </a:extLst>
          </p:cNvPr>
          <p:cNvSpPr>
            <a:spLocks noGrp="1"/>
          </p:cNvSpPr>
          <p:nvPr>
            <p:ph type="subTitle" idx="1"/>
          </p:nvPr>
        </p:nvSpPr>
        <p:spPr/>
        <p:txBody>
          <a:bodyPr>
            <a:normAutofit/>
          </a:bodyPr>
          <a:lstStyle/>
          <a:p>
            <a:r>
              <a:rPr lang="en-GB" sz="1400" dirty="0"/>
              <a:t>Lawrence Berry</a:t>
            </a:r>
          </a:p>
        </p:txBody>
      </p:sp>
    </p:spTree>
    <p:extLst>
      <p:ext uri="{BB962C8B-B14F-4D97-AF65-F5344CB8AC3E}">
        <p14:creationId xmlns:p14="http://schemas.microsoft.com/office/powerpoint/2010/main" val="2788055180"/>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8BD3565-0592-6CA6-E33A-D5961209B159}"/>
              </a:ext>
            </a:extLst>
          </p:cNvPr>
          <p:cNvSpPr>
            <a:spLocks noGrp="1"/>
          </p:cNvSpPr>
          <p:nvPr>
            <p:ph type="title"/>
          </p:nvPr>
        </p:nvSpPr>
        <p:spPr/>
        <p:txBody>
          <a:bodyPr/>
          <a:lstStyle/>
          <a:p>
            <a:endParaRPr lang="en-GB"/>
          </a:p>
        </p:txBody>
      </p:sp>
      <p:pic>
        <p:nvPicPr>
          <p:cNvPr id="4098" name="Picture 2">
            <a:extLst>
              <a:ext uri="{FF2B5EF4-FFF2-40B4-BE49-F238E27FC236}">
                <a16:creationId xmlns:a16="http://schemas.microsoft.com/office/drawing/2014/main" id="{09A42E71-B722-D4EE-41CA-57F4EE857271}"/>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477117" y="0"/>
            <a:ext cx="4834472" cy="19391821"/>
          </a:xfrm>
          <a:prstGeom prst="rect">
            <a:avLst/>
          </a:prstGeom>
          <a:noFill/>
          <a:extLst>
            <a:ext uri="{909E8E84-426E-40DD-AFC4-6F175D3DCCD1}">
              <a14:hiddenFill xmlns:a14="http://schemas.microsoft.com/office/drawing/2010/main">
                <a:solidFill>
                  <a:srgbClr val="FFFFFF"/>
                </a:solidFill>
              </a14:hiddenFill>
            </a:ext>
          </a:extLst>
        </p:spPr>
      </p:pic>
      <p:pic>
        <p:nvPicPr>
          <p:cNvPr id="4100" name="Picture 4">
            <a:extLst>
              <a:ext uri="{FF2B5EF4-FFF2-40B4-BE49-F238E27FC236}">
                <a16:creationId xmlns:a16="http://schemas.microsoft.com/office/drawing/2014/main" id="{EDC77141-12E4-3484-B999-E8CD3F80D4B2}"/>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72672" y="0"/>
            <a:ext cx="4794311" cy="1923066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92070202"/>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F7CA66-65DC-D916-1FC4-E9BA37354F84}"/>
              </a:ext>
            </a:extLst>
          </p:cNvPr>
          <p:cNvSpPr>
            <a:spLocks noGrp="1"/>
          </p:cNvSpPr>
          <p:nvPr>
            <p:ph type="title"/>
          </p:nvPr>
        </p:nvSpPr>
        <p:spPr/>
        <p:txBody>
          <a:bodyPr/>
          <a:lstStyle/>
          <a:p>
            <a:r>
              <a:rPr lang="en-GB" dirty="0"/>
              <a:t>Are the transit times changing?</a:t>
            </a:r>
          </a:p>
        </p:txBody>
      </p:sp>
      <p:pic>
        <p:nvPicPr>
          <p:cNvPr id="5122" name="Picture 2">
            <a:extLst>
              <a:ext uri="{FF2B5EF4-FFF2-40B4-BE49-F238E27FC236}">
                <a16:creationId xmlns:a16="http://schemas.microsoft.com/office/drawing/2014/main" id="{AAD86AEB-E7EC-6F96-F387-B830F595C4A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670955" y="2772544"/>
            <a:ext cx="3633849" cy="2670426"/>
          </a:xfrm>
          <a:prstGeom prst="rect">
            <a:avLst/>
          </a:prstGeom>
          <a:noFill/>
          <a:extLst>
            <a:ext uri="{909E8E84-426E-40DD-AFC4-6F175D3DCCD1}">
              <a14:hiddenFill xmlns:a14="http://schemas.microsoft.com/office/drawing/2010/main">
                <a:solidFill>
                  <a:srgbClr val="FFFFFF"/>
                </a:solidFill>
              </a14:hiddenFill>
            </a:ext>
          </a:extLst>
        </p:spPr>
      </p:pic>
      <p:pic>
        <p:nvPicPr>
          <p:cNvPr id="5124" name="Picture 4">
            <a:extLst>
              <a:ext uri="{FF2B5EF4-FFF2-40B4-BE49-F238E27FC236}">
                <a16:creationId xmlns:a16="http://schemas.microsoft.com/office/drawing/2014/main" id="{4D4518D6-3DAE-D88D-B3D8-F85933BF1936}"/>
              </a:ext>
            </a:extLst>
          </p:cNvPr>
          <p:cNvPicPr>
            <a:picLocks noGrp="1" noChangeAspect="1" noChangeArrowheads="1"/>
          </p:cNvPicPr>
          <p:nvPr>
            <p:ph idx="1"/>
          </p:nvPr>
        </p:nvPicPr>
        <p:blipFill>
          <a:blip r:embed="rId4">
            <a:extLst>
              <a:ext uri="{28A0092B-C50C-407E-A947-70E740481C1C}">
                <a14:useLocalDpi xmlns:a14="http://schemas.microsoft.com/office/drawing/2010/main" val="0"/>
              </a:ext>
            </a:extLst>
          </a:blip>
          <a:srcRect/>
          <a:stretch>
            <a:fillRect/>
          </a:stretch>
        </p:blipFill>
        <p:spPr bwMode="auto">
          <a:xfrm>
            <a:off x="5270665" y="2771552"/>
            <a:ext cx="3633849" cy="2671418"/>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A picture containing text&#10;&#10;Description automatically generated">
            <a:extLst>
              <a:ext uri="{FF2B5EF4-FFF2-40B4-BE49-F238E27FC236}">
                <a16:creationId xmlns:a16="http://schemas.microsoft.com/office/drawing/2014/main" id="{D6BA76AB-AF7E-636E-0264-576C7213CA75}"/>
              </a:ext>
            </a:extLst>
          </p:cNvPr>
          <p:cNvPicPr>
            <a:picLocks noChangeAspect="1"/>
          </p:cNvPicPr>
          <p:nvPr/>
        </p:nvPicPr>
        <p:blipFill>
          <a:blip r:embed="rId5"/>
          <a:stretch>
            <a:fillRect/>
          </a:stretch>
        </p:blipFill>
        <p:spPr>
          <a:xfrm>
            <a:off x="4993574" y="1744493"/>
            <a:ext cx="6919356" cy="974245"/>
          </a:xfrm>
          <a:prstGeom prst="rect">
            <a:avLst/>
          </a:prstGeom>
        </p:spPr>
      </p:pic>
      <p:pic>
        <p:nvPicPr>
          <p:cNvPr id="7" name="Picture 6" descr="Text&#10;&#10;Description automatically generated with medium confidence">
            <a:extLst>
              <a:ext uri="{FF2B5EF4-FFF2-40B4-BE49-F238E27FC236}">
                <a16:creationId xmlns:a16="http://schemas.microsoft.com/office/drawing/2014/main" id="{7ADA4D7B-BD8D-5518-33F1-3836D6291638}"/>
              </a:ext>
            </a:extLst>
          </p:cNvPr>
          <p:cNvPicPr>
            <a:picLocks noChangeAspect="1"/>
          </p:cNvPicPr>
          <p:nvPr/>
        </p:nvPicPr>
        <p:blipFill>
          <a:blip r:embed="rId6"/>
          <a:stretch>
            <a:fillRect/>
          </a:stretch>
        </p:blipFill>
        <p:spPr>
          <a:xfrm>
            <a:off x="838200" y="1885963"/>
            <a:ext cx="2054432" cy="841746"/>
          </a:xfrm>
          <a:prstGeom prst="rect">
            <a:avLst/>
          </a:prstGeom>
        </p:spPr>
      </p:pic>
      <p:sp>
        <p:nvSpPr>
          <p:cNvPr id="8" name="TextBox 7">
            <a:extLst>
              <a:ext uri="{FF2B5EF4-FFF2-40B4-BE49-F238E27FC236}">
                <a16:creationId xmlns:a16="http://schemas.microsoft.com/office/drawing/2014/main" id="{50AA1A4D-98E8-D0AD-9C12-38690124B26F}"/>
              </a:ext>
            </a:extLst>
          </p:cNvPr>
          <p:cNvSpPr txBox="1"/>
          <p:nvPr/>
        </p:nvSpPr>
        <p:spPr>
          <a:xfrm>
            <a:off x="5492337" y="5898266"/>
            <a:ext cx="5296395" cy="830997"/>
          </a:xfrm>
          <a:prstGeom prst="rect">
            <a:avLst/>
          </a:prstGeom>
          <a:noFill/>
        </p:spPr>
        <p:txBody>
          <a:bodyPr wrap="square" rtlCol="0">
            <a:spAutoFit/>
          </a:bodyPr>
          <a:lstStyle/>
          <a:p>
            <a:r>
              <a:rPr lang="en-GB" sz="1600" dirty="0"/>
              <a:t>Tref = 2456305.46 days</a:t>
            </a:r>
          </a:p>
          <a:p>
            <a:r>
              <a:rPr lang="en-GB" sz="1600" dirty="0"/>
              <a:t>P = 1.09142012 days</a:t>
            </a:r>
          </a:p>
          <a:p>
            <a:r>
              <a:rPr lang="en-GB" sz="1600" dirty="0" err="1"/>
              <a:t>dP</a:t>
            </a:r>
            <a:r>
              <a:rPr lang="en-GB" sz="1600" dirty="0"/>
              <a:t>/</a:t>
            </a:r>
            <a:r>
              <a:rPr lang="en-GB" sz="1600" dirty="0" err="1"/>
              <a:t>dE</a:t>
            </a:r>
            <a:r>
              <a:rPr lang="en-GB" sz="1600" dirty="0"/>
              <a:t> = -0.0837 </a:t>
            </a:r>
            <a:r>
              <a:rPr lang="en-GB" sz="1600" dirty="0" err="1"/>
              <a:t>ms</a:t>
            </a:r>
            <a:r>
              <a:rPr lang="en-GB" sz="1600" dirty="0"/>
              <a:t>/epoch</a:t>
            </a:r>
          </a:p>
        </p:txBody>
      </p:sp>
      <p:sp>
        <p:nvSpPr>
          <p:cNvPr id="9" name="TextBox 8">
            <a:extLst>
              <a:ext uri="{FF2B5EF4-FFF2-40B4-BE49-F238E27FC236}">
                <a16:creationId xmlns:a16="http://schemas.microsoft.com/office/drawing/2014/main" id="{C067488B-1926-199C-BE51-9B456658641B}"/>
              </a:ext>
            </a:extLst>
          </p:cNvPr>
          <p:cNvSpPr txBox="1"/>
          <p:nvPr/>
        </p:nvSpPr>
        <p:spPr>
          <a:xfrm>
            <a:off x="1050966" y="5963432"/>
            <a:ext cx="2588820" cy="584775"/>
          </a:xfrm>
          <a:prstGeom prst="rect">
            <a:avLst/>
          </a:prstGeom>
          <a:noFill/>
        </p:spPr>
        <p:txBody>
          <a:bodyPr wrap="square" rtlCol="0">
            <a:spAutoFit/>
          </a:bodyPr>
          <a:lstStyle/>
          <a:p>
            <a:r>
              <a:rPr lang="en-GB" sz="1600" dirty="0"/>
              <a:t>Tref = 2456305.46 days</a:t>
            </a:r>
          </a:p>
          <a:p>
            <a:r>
              <a:rPr lang="en-GB" sz="1600" dirty="0"/>
              <a:t>P =  1.091 days</a:t>
            </a:r>
          </a:p>
        </p:txBody>
      </p:sp>
      <p:sp>
        <p:nvSpPr>
          <p:cNvPr id="10" name="TextBox 9">
            <a:extLst>
              <a:ext uri="{FF2B5EF4-FFF2-40B4-BE49-F238E27FC236}">
                <a16:creationId xmlns:a16="http://schemas.microsoft.com/office/drawing/2014/main" id="{865F7862-3CBE-1D6E-1F52-B24D4ED95A08}"/>
              </a:ext>
            </a:extLst>
          </p:cNvPr>
          <p:cNvSpPr txBox="1"/>
          <p:nvPr/>
        </p:nvSpPr>
        <p:spPr>
          <a:xfrm>
            <a:off x="1050966" y="5528934"/>
            <a:ext cx="3099460" cy="338554"/>
          </a:xfrm>
          <a:prstGeom prst="rect">
            <a:avLst/>
          </a:prstGeom>
          <a:noFill/>
        </p:spPr>
        <p:txBody>
          <a:bodyPr wrap="square" rtlCol="0">
            <a:spAutoFit/>
          </a:bodyPr>
          <a:lstStyle/>
          <a:p>
            <a:r>
              <a:rPr lang="el-GR" sz="1600" b="0" i="0" u="none" strike="noStrike" dirty="0">
                <a:effectLst/>
                <a:latin typeface="Calibri" panose="020F0502020204030204" pitchFamily="34" charset="0"/>
                <a:cs typeface="Calibri" panose="020F0502020204030204" pitchFamily="34" charset="0"/>
              </a:rPr>
              <a:t> χ</a:t>
            </a:r>
            <a:r>
              <a:rPr lang="el-GR" sz="1600" b="0" i="0" u="none" strike="noStrike" baseline="30000" dirty="0">
                <a:effectLst/>
                <a:latin typeface="Calibri" panose="020F0502020204030204" pitchFamily="34" charset="0"/>
                <a:cs typeface="Calibri" panose="020F0502020204030204" pitchFamily="34" charset="0"/>
              </a:rPr>
              <a:t>2</a:t>
            </a:r>
            <a:r>
              <a:rPr lang="en-GB" sz="1600" dirty="0">
                <a:latin typeface="Calibri" panose="020F0502020204030204" pitchFamily="34" charset="0"/>
                <a:cs typeface="Calibri" panose="020F0502020204030204" pitchFamily="34" charset="0"/>
              </a:rPr>
              <a:t> = </a:t>
            </a:r>
            <a:r>
              <a:rPr lang="en-GB" sz="1600" dirty="0"/>
              <a:t>160.000075 =&gt; 51.4870%</a:t>
            </a:r>
            <a:endParaRPr lang="en-GB" sz="1600" dirty="0">
              <a:latin typeface="Calibri" panose="020F0502020204030204" pitchFamily="34" charset="0"/>
              <a:cs typeface="Calibri" panose="020F0502020204030204" pitchFamily="34" charset="0"/>
            </a:endParaRPr>
          </a:p>
        </p:txBody>
      </p:sp>
      <p:sp>
        <p:nvSpPr>
          <p:cNvPr id="11" name="TextBox 10">
            <a:extLst>
              <a:ext uri="{FF2B5EF4-FFF2-40B4-BE49-F238E27FC236}">
                <a16:creationId xmlns:a16="http://schemas.microsoft.com/office/drawing/2014/main" id="{173B8F64-8EC3-4A38-58FB-A1CB0E70CF36}"/>
              </a:ext>
            </a:extLst>
          </p:cNvPr>
          <p:cNvSpPr txBox="1"/>
          <p:nvPr/>
        </p:nvSpPr>
        <p:spPr>
          <a:xfrm>
            <a:off x="5492337" y="5528934"/>
            <a:ext cx="3740727" cy="338554"/>
          </a:xfrm>
          <a:prstGeom prst="rect">
            <a:avLst/>
          </a:prstGeom>
          <a:noFill/>
        </p:spPr>
        <p:txBody>
          <a:bodyPr wrap="square" rtlCol="0">
            <a:spAutoFit/>
          </a:bodyPr>
          <a:lstStyle/>
          <a:p>
            <a:r>
              <a:rPr lang="el-GR" sz="1600" b="0" i="0" u="none" strike="noStrike" dirty="0">
                <a:effectLst/>
                <a:latin typeface="Calibri" panose="020F0502020204030204" pitchFamily="34" charset="0"/>
                <a:cs typeface="Calibri" panose="020F0502020204030204" pitchFamily="34" charset="0"/>
              </a:rPr>
              <a:t> χ</a:t>
            </a:r>
            <a:r>
              <a:rPr lang="el-GR" sz="1600" b="0" i="0" u="none" strike="noStrike" baseline="30000" dirty="0">
                <a:effectLst/>
                <a:latin typeface="Calibri" panose="020F0502020204030204" pitchFamily="34" charset="0"/>
                <a:cs typeface="Calibri" panose="020F0502020204030204" pitchFamily="34" charset="0"/>
              </a:rPr>
              <a:t>2</a:t>
            </a:r>
            <a:r>
              <a:rPr lang="en-GB" sz="1600" dirty="0">
                <a:latin typeface="Calibri" panose="020F0502020204030204" pitchFamily="34" charset="0"/>
                <a:cs typeface="Calibri" panose="020F0502020204030204" pitchFamily="34" charset="0"/>
              </a:rPr>
              <a:t> = </a:t>
            </a:r>
            <a:r>
              <a:rPr lang="en-GB" sz="1600" dirty="0"/>
              <a:t>160.000225 =&gt; 51.4874%</a:t>
            </a:r>
            <a:endParaRPr lang="en-GB" sz="1600" dirty="0">
              <a:latin typeface="Calibri" panose="020F0502020204030204" pitchFamily="34" charset="0"/>
              <a:cs typeface="Calibri" panose="020F0502020204030204" pitchFamily="34" charset="0"/>
            </a:endParaRPr>
          </a:p>
        </p:txBody>
      </p:sp>
      <p:sp>
        <p:nvSpPr>
          <p:cNvPr id="12" name="TextBox 11">
            <a:extLst>
              <a:ext uri="{FF2B5EF4-FFF2-40B4-BE49-F238E27FC236}">
                <a16:creationId xmlns:a16="http://schemas.microsoft.com/office/drawing/2014/main" id="{C2384A26-CF37-A199-245C-C945CDEB7CF8}"/>
              </a:ext>
            </a:extLst>
          </p:cNvPr>
          <p:cNvSpPr txBox="1"/>
          <p:nvPr/>
        </p:nvSpPr>
        <p:spPr>
          <a:xfrm>
            <a:off x="795646" y="1447338"/>
            <a:ext cx="3099460" cy="369332"/>
          </a:xfrm>
          <a:prstGeom prst="rect">
            <a:avLst/>
          </a:prstGeom>
          <a:noFill/>
        </p:spPr>
        <p:txBody>
          <a:bodyPr wrap="square" rtlCol="0">
            <a:spAutoFit/>
          </a:bodyPr>
          <a:lstStyle/>
          <a:p>
            <a:r>
              <a:rPr lang="en-GB" b="1" i="1" u="none" strike="noStrike" dirty="0">
                <a:effectLst/>
                <a:latin typeface="Calibri" panose="020F0502020204030204" pitchFamily="34" charset="0"/>
                <a:cs typeface="Calibri" panose="020F0502020204030204" pitchFamily="34" charset="0"/>
              </a:rPr>
              <a:t>Constant period model</a:t>
            </a:r>
            <a:endParaRPr lang="en-GB" b="1" i="1" dirty="0">
              <a:latin typeface="Calibri" panose="020F0502020204030204" pitchFamily="34" charset="0"/>
              <a:cs typeface="Calibri" panose="020F0502020204030204" pitchFamily="34" charset="0"/>
            </a:endParaRPr>
          </a:p>
        </p:txBody>
      </p:sp>
      <p:sp>
        <p:nvSpPr>
          <p:cNvPr id="13" name="TextBox 12">
            <a:extLst>
              <a:ext uri="{FF2B5EF4-FFF2-40B4-BE49-F238E27FC236}">
                <a16:creationId xmlns:a16="http://schemas.microsoft.com/office/drawing/2014/main" id="{C1FBB295-3F76-B1ED-E1E1-E578CE833865}"/>
              </a:ext>
            </a:extLst>
          </p:cNvPr>
          <p:cNvSpPr txBox="1"/>
          <p:nvPr/>
        </p:nvSpPr>
        <p:spPr>
          <a:xfrm>
            <a:off x="4993574" y="1447338"/>
            <a:ext cx="4376057" cy="369332"/>
          </a:xfrm>
          <a:prstGeom prst="rect">
            <a:avLst/>
          </a:prstGeom>
          <a:noFill/>
        </p:spPr>
        <p:txBody>
          <a:bodyPr wrap="square" rtlCol="0">
            <a:spAutoFit/>
          </a:bodyPr>
          <a:lstStyle/>
          <a:p>
            <a:r>
              <a:rPr lang="en-GB" b="1" i="1" u="none" strike="noStrike" dirty="0">
                <a:effectLst/>
                <a:latin typeface="Calibri" panose="020F0502020204030204" pitchFamily="34" charset="0"/>
                <a:cs typeface="Calibri" panose="020F0502020204030204" pitchFamily="34" charset="0"/>
              </a:rPr>
              <a:t>Linear period decay per epoch</a:t>
            </a:r>
            <a:endParaRPr lang="en-GB" b="1" i="1" dirty="0">
              <a:latin typeface="Calibri" panose="020F0502020204030204" pitchFamily="34" charset="0"/>
              <a:cs typeface="Calibri" panose="020F0502020204030204" pitchFamily="34" charset="0"/>
            </a:endParaRPr>
          </a:p>
        </p:txBody>
      </p:sp>
    </p:spTree>
    <p:extLst>
      <p:ext uri="{BB962C8B-B14F-4D97-AF65-F5344CB8AC3E}">
        <p14:creationId xmlns:p14="http://schemas.microsoft.com/office/powerpoint/2010/main" val="474142657"/>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9A586E8-DA4A-EA26-E63B-A95591EFD494}"/>
              </a:ext>
            </a:extLst>
          </p:cNvPr>
          <p:cNvSpPr>
            <a:spLocks noGrp="1"/>
          </p:cNvSpPr>
          <p:nvPr>
            <p:ph type="title"/>
          </p:nvPr>
        </p:nvSpPr>
        <p:spPr/>
        <p:txBody>
          <a:bodyPr/>
          <a:lstStyle/>
          <a:p>
            <a:r>
              <a:rPr lang="en-GB" dirty="0"/>
              <a:t>Next steps</a:t>
            </a:r>
          </a:p>
        </p:txBody>
      </p:sp>
      <p:sp>
        <p:nvSpPr>
          <p:cNvPr id="3" name="Content Placeholder 2">
            <a:extLst>
              <a:ext uri="{FF2B5EF4-FFF2-40B4-BE49-F238E27FC236}">
                <a16:creationId xmlns:a16="http://schemas.microsoft.com/office/drawing/2014/main" id="{538F8436-01BB-78AD-B3B4-1F82BB7BB02F}"/>
              </a:ext>
            </a:extLst>
          </p:cNvPr>
          <p:cNvSpPr>
            <a:spLocks noGrp="1"/>
          </p:cNvSpPr>
          <p:nvPr>
            <p:ph idx="1"/>
          </p:nvPr>
        </p:nvSpPr>
        <p:spPr/>
        <p:txBody>
          <a:bodyPr>
            <a:normAutofit fontScale="85000" lnSpcReduction="20000"/>
          </a:bodyPr>
          <a:lstStyle/>
          <a:p>
            <a:r>
              <a:rPr lang="en-GB" dirty="0"/>
              <a:t>Ranking planets based on an observational metric incorporating:</a:t>
            </a:r>
          </a:p>
          <a:p>
            <a:pPr lvl="1"/>
            <a:r>
              <a:rPr lang="en-GB" dirty="0"/>
              <a:t>Time range of observed transits</a:t>
            </a:r>
          </a:p>
          <a:p>
            <a:pPr lvl="1"/>
            <a:r>
              <a:rPr lang="en-GB" dirty="0"/>
              <a:t>Number of observed transits</a:t>
            </a:r>
          </a:p>
          <a:p>
            <a:pPr lvl="1"/>
            <a:r>
              <a:rPr lang="en-GB" dirty="0"/>
              <a:t>Uncertainty in transit measurements</a:t>
            </a:r>
          </a:p>
          <a:p>
            <a:r>
              <a:rPr lang="en-GB" dirty="0"/>
              <a:t>Predictions are sensitive to the value of tidal dissipation factor: can we use a non-constant Q* that varies according to stellar age?</a:t>
            </a:r>
          </a:p>
          <a:p>
            <a:r>
              <a:rPr lang="en-GB" dirty="0"/>
              <a:t>Use posterior MCMC sampling instead of maximum likelihood to enforce priors on the transit model parameters and thereby avoid weird fits</a:t>
            </a:r>
          </a:p>
          <a:p>
            <a:r>
              <a:rPr lang="en-GB" dirty="0"/>
              <a:t>Model the occultations and compare with a precession model</a:t>
            </a:r>
          </a:p>
          <a:p>
            <a:r>
              <a:rPr lang="en-GB" dirty="0"/>
              <a:t>Could we maybe develop a full transit light curve model including the effect of orbital decay? It could directly estimate </a:t>
            </a:r>
            <a:r>
              <a:rPr lang="en-GB" dirty="0" err="1"/>
              <a:t>dP</a:t>
            </a:r>
            <a:r>
              <a:rPr lang="en-GB" dirty="0"/>
              <a:t>/dt or even tidal dissipation factor Q*</a:t>
            </a:r>
          </a:p>
          <a:p>
            <a:r>
              <a:rPr lang="en-GB" dirty="0"/>
              <a:t>Can we fit Q* for lots of systems? Could the distribution of Q* given stellar parameters tell us something interesting about the star? </a:t>
            </a:r>
          </a:p>
          <a:p>
            <a:endParaRPr lang="en-GB" dirty="0"/>
          </a:p>
        </p:txBody>
      </p:sp>
    </p:spTree>
    <p:extLst>
      <p:ext uri="{BB962C8B-B14F-4D97-AF65-F5344CB8AC3E}">
        <p14:creationId xmlns:p14="http://schemas.microsoft.com/office/powerpoint/2010/main" val="322808729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3">
                                            <p:txEl>
                                              <p:pRg st="1" end="1"/>
                                            </p:txEl>
                                          </p:spTgt>
                                        </p:tgtEl>
                                        <p:attrNameLst>
                                          <p:attrName>style.visibility</p:attrName>
                                        </p:attrNameLst>
                                      </p:cBhvr>
                                      <p:to>
                                        <p:strVal val="visible"/>
                                      </p:to>
                                    </p:set>
                                  </p:childTnLst>
                                </p:cTn>
                              </p:par>
                              <p:par>
                                <p:cTn id="9" presetID="1" presetClass="entr" presetSubtype="0" fill="hold" grpId="0" nodeType="withEffect">
                                  <p:stCondLst>
                                    <p:cond delay="0"/>
                                  </p:stCondLst>
                                  <p:childTnLst>
                                    <p:set>
                                      <p:cBhvr>
                                        <p:cTn id="10" dur="1" fill="hold">
                                          <p:stCondLst>
                                            <p:cond delay="0"/>
                                          </p:stCondLst>
                                        </p:cTn>
                                        <p:tgtEl>
                                          <p:spTgt spid="3">
                                            <p:txEl>
                                              <p:pRg st="2" end="2"/>
                                            </p:txEl>
                                          </p:spTgt>
                                        </p:tgtEl>
                                        <p:attrNameLst>
                                          <p:attrName>style.visibility</p:attrName>
                                        </p:attrNameLst>
                                      </p:cBhvr>
                                      <p:to>
                                        <p:strVal val="visible"/>
                                      </p:to>
                                    </p:set>
                                  </p:childTnLst>
                                </p:cTn>
                              </p:par>
                              <p:par>
                                <p:cTn id="11" presetID="1" presetClass="entr" presetSubtype="0" fill="hold" grpId="0" nodeType="withEffect">
                                  <p:stCondLst>
                                    <p:cond delay="0"/>
                                  </p:stCondLst>
                                  <p:childTnLst>
                                    <p:set>
                                      <p:cBhvr>
                                        <p:cTn id="12"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3" fill="hold">
                      <p:stCondLst>
                        <p:cond delay="indefinite"/>
                      </p:stCondLst>
                      <p:childTnLst>
                        <p:par>
                          <p:cTn id="14" fill="hold">
                            <p:stCondLst>
                              <p:cond delay="0"/>
                            </p:stCondLst>
                            <p:childTnLst>
                              <p:par>
                                <p:cTn id="15" presetID="1" presetClass="entr" presetSubtype="0" fill="hold" grpId="0" nodeType="clickEffect">
                                  <p:stCondLst>
                                    <p:cond delay="0"/>
                                  </p:stCondLst>
                                  <p:childTnLst>
                                    <p:set>
                                      <p:cBhvr>
                                        <p:cTn id="16"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par>
                    <p:cTn id="17" fill="hold">
                      <p:stCondLst>
                        <p:cond delay="indefinite"/>
                      </p:stCondLst>
                      <p:childTnLst>
                        <p:par>
                          <p:cTn id="18" fill="hold">
                            <p:stCondLst>
                              <p:cond delay="0"/>
                            </p:stCondLst>
                            <p:childTnLst>
                              <p:par>
                                <p:cTn id="19" presetID="1" presetClass="entr" presetSubtype="0" fill="hold" grpId="0" nodeType="clickEffect">
                                  <p:stCondLst>
                                    <p:cond delay="0"/>
                                  </p:stCondLst>
                                  <p:childTnLst>
                                    <p:set>
                                      <p:cBhvr>
                                        <p:cTn id="20"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par>
                    <p:cTn id="21" fill="hold">
                      <p:stCondLst>
                        <p:cond delay="indefinite"/>
                      </p:stCondLst>
                      <p:childTnLst>
                        <p:par>
                          <p:cTn id="22" fill="hold">
                            <p:stCondLst>
                              <p:cond delay="0"/>
                            </p:stCondLst>
                            <p:childTnLst>
                              <p:par>
                                <p:cTn id="23" presetID="1" presetClass="entr" presetSubtype="0" fill="hold" grpId="0" nodeType="clickEffect">
                                  <p:stCondLst>
                                    <p:cond delay="0"/>
                                  </p:stCondLst>
                                  <p:childTnLst>
                                    <p:set>
                                      <p:cBhvr>
                                        <p:cTn id="24" dur="1" fill="hold">
                                          <p:stCondLst>
                                            <p:cond delay="0"/>
                                          </p:stCondLst>
                                        </p:cTn>
                                        <p:tgtEl>
                                          <p:spTgt spid="3">
                                            <p:txEl>
                                              <p:pRg st="6" end="6"/>
                                            </p:txEl>
                                          </p:spTgt>
                                        </p:tgtEl>
                                        <p:attrNameLst>
                                          <p:attrName>style.visibility</p:attrName>
                                        </p:attrNameLst>
                                      </p:cBhvr>
                                      <p:to>
                                        <p:strVal val="visible"/>
                                      </p:to>
                                    </p:set>
                                  </p:childTnLst>
                                </p:cTn>
                              </p:par>
                            </p:childTnLst>
                          </p:cTn>
                        </p:par>
                      </p:childTnLst>
                    </p:cTn>
                  </p:par>
                  <p:par>
                    <p:cTn id="25" fill="hold">
                      <p:stCondLst>
                        <p:cond delay="indefinite"/>
                      </p:stCondLst>
                      <p:childTnLst>
                        <p:par>
                          <p:cTn id="26" fill="hold">
                            <p:stCondLst>
                              <p:cond delay="0"/>
                            </p:stCondLst>
                            <p:childTnLst>
                              <p:par>
                                <p:cTn id="27" presetID="1" presetClass="entr" presetSubtype="0" fill="hold" grpId="0" nodeType="clickEffect">
                                  <p:stCondLst>
                                    <p:cond delay="0"/>
                                  </p:stCondLst>
                                  <p:childTnLst>
                                    <p:set>
                                      <p:cBhvr>
                                        <p:cTn id="28"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par>
                    <p:cTn id="29" fill="hold">
                      <p:stCondLst>
                        <p:cond delay="indefinite"/>
                      </p:stCondLst>
                      <p:childTnLst>
                        <p:par>
                          <p:cTn id="30" fill="hold">
                            <p:stCondLst>
                              <p:cond delay="0"/>
                            </p:stCondLst>
                            <p:childTnLst>
                              <p:par>
                                <p:cTn id="31" presetID="1" presetClass="entr" presetSubtype="0" fill="hold" grpId="0" nodeType="clickEffect">
                                  <p:stCondLst>
                                    <p:cond delay="0"/>
                                  </p:stCondLst>
                                  <p:childTnLst>
                                    <p:set>
                                      <p:cBhvr>
                                        <p:cTn id="32" dur="1" fill="hold">
                                          <p:stCondLst>
                                            <p:cond delay="0"/>
                                          </p:stCondLst>
                                        </p:cTn>
                                        <p:tgtEl>
                                          <p:spTgt spid="3">
                                            <p:txEl>
                                              <p:pRg st="8" end="8"/>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3" grpId="0" build="p"/>
    </p:bld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E91AC11-0B71-6911-24B1-BAB2A65AE49C}"/>
              </a:ext>
            </a:extLst>
          </p:cNvPr>
          <p:cNvSpPr>
            <a:spLocks noGrp="1"/>
          </p:cNvSpPr>
          <p:nvPr>
            <p:ph type="title"/>
          </p:nvPr>
        </p:nvSpPr>
        <p:spPr/>
        <p:txBody>
          <a:bodyPr/>
          <a:lstStyle/>
          <a:p>
            <a:r>
              <a:rPr lang="en-GB" dirty="0"/>
              <a:t>Dynamics of tidal dissipation</a:t>
            </a:r>
          </a:p>
        </p:txBody>
      </p:sp>
      <p:sp>
        <p:nvSpPr>
          <p:cNvPr id="3" name="Content Placeholder 2">
            <a:extLst>
              <a:ext uri="{FF2B5EF4-FFF2-40B4-BE49-F238E27FC236}">
                <a16:creationId xmlns:a16="http://schemas.microsoft.com/office/drawing/2014/main" id="{B791FE69-A9A9-81ED-CAA8-EC5DBC4F6282}"/>
              </a:ext>
            </a:extLst>
          </p:cNvPr>
          <p:cNvSpPr>
            <a:spLocks noGrp="1"/>
          </p:cNvSpPr>
          <p:nvPr>
            <p:ph idx="1"/>
          </p:nvPr>
        </p:nvSpPr>
        <p:spPr/>
        <p:txBody>
          <a:bodyPr>
            <a:normAutofit/>
          </a:bodyPr>
          <a:lstStyle/>
          <a:p>
            <a:endParaRPr lang="en-GB" b="0" dirty="0"/>
          </a:p>
          <a:p>
            <a:endParaRPr lang="en-GB" dirty="0"/>
          </a:p>
        </p:txBody>
      </p:sp>
      <p:pic>
        <p:nvPicPr>
          <p:cNvPr id="5" name="Picture 4" descr="A picture containing diagram&#10;&#10;Description automatically generated">
            <a:extLst>
              <a:ext uri="{FF2B5EF4-FFF2-40B4-BE49-F238E27FC236}">
                <a16:creationId xmlns:a16="http://schemas.microsoft.com/office/drawing/2014/main" id="{F71B768A-7B2F-E356-10AE-B79A95A3F81E}"/>
              </a:ext>
            </a:extLst>
          </p:cNvPr>
          <p:cNvPicPr>
            <a:picLocks noChangeAspect="1"/>
          </p:cNvPicPr>
          <p:nvPr/>
        </p:nvPicPr>
        <p:blipFill>
          <a:blip r:embed="rId3"/>
          <a:stretch>
            <a:fillRect/>
          </a:stretch>
        </p:blipFill>
        <p:spPr>
          <a:xfrm>
            <a:off x="664634" y="4001294"/>
            <a:ext cx="7772400" cy="1421927"/>
          </a:xfrm>
          <a:prstGeom prst="rect">
            <a:avLst/>
          </a:prstGeom>
        </p:spPr>
      </p:pic>
      <p:pic>
        <p:nvPicPr>
          <p:cNvPr id="7" name="Picture 6" descr="Text&#10;&#10;Description automatically generated">
            <a:extLst>
              <a:ext uri="{FF2B5EF4-FFF2-40B4-BE49-F238E27FC236}">
                <a16:creationId xmlns:a16="http://schemas.microsoft.com/office/drawing/2014/main" id="{E723DD76-0E61-38D0-3FF6-5035DA864889}"/>
              </a:ext>
            </a:extLst>
          </p:cNvPr>
          <p:cNvPicPr>
            <a:picLocks noChangeAspect="1"/>
          </p:cNvPicPr>
          <p:nvPr/>
        </p:nvPicPr>
        <p:blipFill>
          <a:blip r:embed="rId4"/>
          <a:stretch>
            <a:fillRect/>
          </a:stretch>
        </p:blipFill>
        <p:spPr>
          <a:xfrm>
            <a:off x="546100" y="1592446"/>
            <a:ext cx="7772400" cy="2610486"/>
          </a:xfrm>
          <a:prstGeom prst="rect">
            <a:avLst/>
          </a:prstGeom>
        </p:spPr>
      </p:pic>
      <p:sp>
        <p:nvSpPr>
          <p:cNvPr id="8" name="TextBox 7">
            <a:extLst>
              <a:ext uri="{FF2B5EF4-FFF2-40B4-BE49-F238E27FC236}">
                <a16:creationId xmlns:a16="http://schemas.microsoft.com/office/drawing/2014/main" id="{8E62E228-3B93-877E-1E29-C8408329F98D}"/>
              </a:ext>
            </a:extLst>
          </p:cNvPr>
          <p:cNvSpPr txBox="1"/>
          <p:nvPr/>
        </p:nvSpPr>
        <p:spPr>
          <a:xfrm>
            <a:off x="9682958" y="5530632"/>
            <a:ext cx="1670842" cy="646331"/>
          </a:xfrm>
          <a:prstGeom prst="rect">
            <a:avLst/>
          </a:prstGeom>
          <a:noFill/>
        </p:spPr>
        <p:txBody>
          <a:bodyPr wrap="none" rtlCol="0">
            <a:spAutoFit/>
          </a:bodyPr>
          <a:lstStyle/>
          <a:p>
            <a:r>
              <a:rPr lang="en-GB" i="1" dirty="0" err="1"/>
              <a:t>Goldreich</a:t>
            </a:r>
            <a:r>
              <a:rPr lang="en-GB" i="1" dirty="0"/>
              <a:t> 1963,</a:t>
            </a:r>
          </a:p>
          <a:p>
            <a:r>
              <a:rPr lang="en-GB" i="1" dirty="0"/>
              <a:t>Jackson 2009</a:t>
            </a:r>
          </a:p>
        </p:txBody>
      </p:sp>
    </p:spTree>
    <p:extLst>
      <p:ext uri="{BB962C8B-B14F-4D97-AF65-F5344CB8AC3E}">
        <p14:creationId xmlns:p14="http://schemas.microsoft.com/office/powerpoint/2010/main" val="3438088026"/>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1028" name="Picture 4">
            <a:extLst>
              <a:ext uri="{FF2B5EF4-FFF2-40B4-BE49-F238E27FC236}">
                <a16:creationId xmlns:a16="http://schemas.microsoft.com/office/drawing/2014/main" id="{D614E2DB-B1D0-0BD5-2991-1DC16037FE74}"/>
              </a:ext>
            </a:extLst>
          </p:cNvPr>
          <p:cNvPicPr>
            <a:picLocks noChangeAspect="1" noChangeArrowheads="1"/>
          </p:cNvPicPr>
          <p:nvPr/>
        </p:nvPicPr>
        <p:blipFill>
          <a:blip r:embed="rId3"/>
          <a:srcRect/>
          <a:stretch/>
        </p:blipFill>
        <p:spPr bwMode="auto">
          <a:xfrm>
            <a:off x="880163" y="1740769"/>
            <a:ext cx="4970625" cy="3376461"/>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2D8F0D06-9DDA-28FD-A99E-A316D1DCFF55}"/>
              </a:ext>
            </a:extLst>
          </p:cNvPr>
          <p:cNvPicPr>
            <a:picLocks noChangeAspect="1" noChangeArrowheads="1"/>
          </p:cNvPicPr>
          <p:nvPr/>
        </p:nvPicPr>
        <p:blipFill>
          <a:blip r:embed="rId4"/>
          <a:srcRect/>
          <a:stretch/>
        </p:blipFill>
        <p:spPr bwMode="auto">
          <a:xfrm>
            <a:off x="6302135" y="1743178"/>
            <a:ext cx="5017798" cy="3371642"/>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2567543060"/>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0" name="Picture 2">
            <a:extLst>
              <a:ext uri="{FF2B5EF4-FFF2-40B4-BE49-F238E27FC236}">
                <a16:creationId xmlns:a16="http://schemas.microsoft.com/office/drawing/2014/main" id="{8BC44492-F100-5B8D-7CBA-224B0848C06F}"/>
              </a:ext>
            </a:extLst>
          </p:cNvPr>
          <p:cNvPicPr>
            <a:picLocks noGrp="1" noChangeAspect="1" noChangeArrowheads="1"/>
          </p:cNvPicPr>
          <p:nvPr>
            <p:ph idx="1"/>
          </p:nvPr>
        </p:nvPicPr>
        <p:blipFill>
          <a:blip r:embed="rId3"/>
          <a:srcRect/>
          <a:stretch/>
        </p:blipFill>
        <p:spPr bwMode="auto">
          <a:xfrm>
            <a:off x="1187373" y="365772"/>
            <a:ext cx="4407745" cy="2956561"/>
          </a:xfrm>
          <a:prstGeom prst="rect">
            <a:avLst/>
          </a:prstGeom>
          <a:noFill/>
          <a:extLst>
            <a:ext uri="{909E8E84-426E-40DD-AFC4-6F175D3DCCD1}">
              <a14:hiddenFill xmlns:a14="http://schemas.microsoft.com/office/drawing/2010/main">
                <a:solidFill>
                  <a:srgbClr val="FFFFFF"/>
                </a:solidFill>
              </a14:hiddenFill>
            </a:ext>
          </a:extLst>
        </p:spPr>
      </p:pic>
      <p:pic>
        <p:nvPicPr>
          <p:cNvPr id="2052" name="Picture 4">
            <a:extLst>
              <a:ext uri="{FF2B5EF4-FFF2-40B4-BE49-F238E27FC236}">
                <a16:creationId xmlns:a16="http://schemas.microsoft.com/office/drawing/2014/main" id="{CCA68448-912D-ADEF-A14E-026A6DCE34F3}"/>
              </a:ext>
            </a:extLst>
          </p:cNvPr>
          <p:cNvPicPr>
            <a:picLocks noChangeAspect="1" noChangeArrowheads="1"/>
          </p:cNvPicPr>
          <p:nvPr/>
        </p:nvPicPr>
        <p:blipFill>
          <a:blip r:embed="rId4"/>
          <a:srcRect/>
          <a:stretch/>
        </p:blipFill>
        <p:spPr bwMode="auto">
          <a:xfrm>
            <a:off x="6270586" y="367264"/>
            <a:ext cx="4407746" cy="2952930"/>
          </a:xfrm>
          <a:prstGeom prst="rect">
            <a:avLst/>
          </a:prstGeom>
          <a:noFill/>
          <a:extLst>
            <a:ext uri="{909E8E84-426E-40DD-AFC4-6F175D3DCCD1}">
              <a14:hiddenFill xmlns:a14="http://schemas.microsoft.com/office/drawing/2010/main">
                <a:solidFill>
                  <a:srgbClr val="FFFFFF"/>
                </a:solidFill>
              </a14:hiddenFill>
            </a:ext>
          </a:extLst>
        </p:spPr>
      </p:pic>
      <p:pic>
        <p:nvPicPr>
          <p:cNvPr id="2054" name="Picture 6">
            <a:extLst>
              <a:ext uri="{FF2B5EF4-FFF2-40B4-BE49-F238E27FC236}">
                <a16:creationId xmlns:a16="http://schemas.microsoft.com/office/drawing/2014/main" id="{474129C3-3545-35A1-EFCB-931055DAE320}"/>
              </a:ext>
            </a:extLst>
          </p:cNvPr>
          <p:cNvPicPr>
            <a:picLocks noChangeAspect="1" noChangeArrowheads="1"/>
          </p:cNvPicPr>
          <p:nvPr/>
        </p:nvPicPr>
        <p:blipFill>
          <a:blip r:embed="rId5"/>
          <a:srcRect/>
          <a:stretch/>
        </p:blipFill>
        <p:spPr bwMode="auto">
          <a:xfrm>
            <a:off x="1188338" y="3537807"/>
            <a:ext cx="4406780" cy="2952282"/>
          </a:xfrm>
          <a:prstGeom prst="rect">
            <a:avLst/>
          </a:prstGeom>
          <a:noFill/>
          <a:extLst>
            <a:ext uri="{909E8E84-426E-40DD-AFC4-6F175D3DCCD1}">
              <a14:hiddenFill xmlns:a14="http://schemas.microsoft.com/office/drawing/2010/main">
                <a:solidFill>
                  <a:srgbClr val="FFFFFF"/>
                </a:solidFill>
              </a14:hiddenFill>
            </a:ext>
          </a:extLst>
        </p:spPr>
      </p:pic>
      <p:pic>
        <p:nvPicPr>
          <p:cNvPr id="2056" name="Picture 8">
            <a:extLst>
              <a:ext uri="{FF2B5EF4-FFF2-40B4-BE49-F238E27FC236}">
                <a16:creationId xmlns:a16="http://schemas.microsoft.com/office/drawing/2014/main" id="{D32450AA-2E51-6DF3-F540-06743B8B9D6B}"/>
              </a:ext>
            </a:extLst>
          </p:cNvPr>
          <p:cNvPicPr>
            <a:picLocks noChangeAspect="1" noChangeArrowheads="1"/>
          </p:cNvPicPr>
          <p:nvPr/>
        </p:nvPicPr>
        <p:blipFill>
          <a:blip r:embed="rId6"/>
          <a:srcRect/>
          <a:stretch/>
        </p:blipFill>
        <p:spPr bwMode="auto">
          <a:xfrm>
            <a:off x="6297560" y="3537818"/>
            <a:ext cx="4380772" cy="2952259"/>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0689854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3074" name="Picture 2">
            <a:extLst>
              <a:ext uri="{FF2B5EF4-FFF2-40B4-BE49-F238E27FC236}">
                <a16:creationId xmlns:a16="http://schemas.microsoft.com/office/drawing/2014/main" id="{F8F643DD-FDF5-D9E1-FA73-6E1BFB5225E6}"/>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6096000" y="1642020"/>
            <a:ext cx="5862773" cy="3962650"/>
          </a:xfrm>
          <a:prstGeom prst="rect">
            <a:avLst/>
          </a:prstGeom>
          <a:noFill/>
          <a:extLst>
            <a:ext uri="{909E8E84-426E-40DD-AFC4-6F175D3DCCD1}">
              <a14:hiddenFill xmlns:a14="http://schemas.microsoft.com/office/drawing/2010/main">
                <a:solidFill>
                  <a:srgbClr val="FFFFFF"/>
                </a:solidFill>
              </a14:hiddenFill>
            </a:ext>
          </a:extLst>
        </p:spPr>
      </p:pic>
      <p:pic>
        <p:nvPicPr>
          <p:cNvPr id="3076" name="Picture 4">
            <a:extLst>
              <a:ext uri="{FF2B5EF4-FFF2-40B4-BE49-F238E27FC236}">
                <a16:creationId xmlns:a16="http://schemas.microsoft.com/office/drawing/2014/main" id="{2311DC5A-6D20-7E26-CB18-3C8E42961E1E}"/>
              </a:ext>
            </a:extLst>
          </p:cNvPr>
          <p:cNvPicPr>
            <a:picLocks noChangeAspect="1" noChangeArrowheads="1"/>
          </p:cNvPicPr>
          <p:nvPr/>
        </p:nvPicPr>
        <p:blipFill>
          <a:blip r:embed="rId4"/>
          <a:srcRect/>
          <a:stretch/>
        </p:blipFill>
        <p:spPr bwMode="auto">
          <a:xfrm>
            <a:off x="233227" y="1642846"/>
            <a:ext cx="5831147" cy="3960998"/>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662720362"/>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3C1E2B4C-8B0D-EEBE-810C-6D873C762D5C}"/>
              </a:ext>
            </a:extLst>
          </p:cNvPr>
          <p:cNvSpPr>
            <a:spLocks noGrp="1"/>
          </p:cNvSpPr>
          <p:nvPr>
            <p:ph type="title"/>
          </p:nvPr>
        </p:nvSpPr>
        <p:spPr/>
        <p:txBody>
          <a:bodyPr/>
          <a:lstStyle/>
          <a:p>
            <a:endParaRPr lang="en-GB"/>
          </a:p>
        </p:txBody>
      </p:sp>
      <p:pic>
        <p:nvPicPr>
          <p:cNvPr id="11" name="Picture 10" descr="Table&#10;&#10;Description automatically generated">
            <a:extLst>
              <a:ext uri="{FF2B5EF4-FFF2-40B4-BE49-F238E27FC236}">
                <a16:creationId xmlns:a16="http://schemas.microsoft.com/office/drawing/2014/main" id="{5D8B6A1C-C6A8-6ABB-10B3-670BE92621FC}"/>
              </a:ext>
            </a:extLst>
          </p:cNvPr>
          <p:cNvPicPr>
            <a:picLocks noChangeAspect="1"/>
          </p:cNvPicPr>
          <p:nvPr/>
        </p:nvPicPr>
        <p:blipFill>
          <a:blip r:embed="rId3"/>
          <a:stretch>
            <a:fillRect/>
          </a:stretch>
        </p:blipFill>
        <p:spPr>
          <a:xfrm>
            <a:off x="0" y="0"/>
            <a:ext cx="12192000" cy="7006366"/>
          </a:xfrm>
          <a:prstGeom prst="rect">
            <a:avLst/>
          </a:prstGeom>
        </p:spPr>
      </p:pic>
    </p:spTree>
    <p:extLst>
      <p:ext uri="{BB962C8B-B14F-4D97-AF65-F5344CB8AC3E}">
        <p14:creationId xmlns:p14="http://schemas.microsoft.com/office/powerpoint/2010/main" val="2571969013"/>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4C663F2-E25F-10E7-57DB-601E14ECFA12}"/>
              </a:ext>
            </a:extLst>
          </p:cNvPr>
          <p:cNvSpPr>
            <a:spLocks noGrp="1"/>
          </p:cNvSpPr>
          <p:nvPr>
            <p:ph type="title"/>
          </p:nvPr>
        </p:nvSpPr>
        <p:spPr/>
        <p:txBody>
          <a:bodyPr/>
          <a:lstStyle/>
          <a:p>
            <a:r>
              <a:rPr lang="en-GB" dirty="0"/>
              <a:t>Modelling transit times of WASP-12b</a:t>
            </a:r>
          </a:p>
        </p:txBody>
      </p:sp>
      <p:pic>
        <p:nvPicPr>
          <p:cNvPr id="1026" name="Picture 2">
            <a:extLst>
              <a:ext uri="{FF2B5EF4-FFF2-40B4-BE49-F238E27FC236}">
                <a16:creationId xmlns:a16="http://schemas.microsoft.com/office/drawing/2014/main" id="{F9CC2810-3E60-329C-9259-C707F7753C3A}"/>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365283" y="1469801"/>
            <a:ext cx="5289341" cy="2620280"/>
          </a:xfrm>
          <a:prstGeom prst="rect">
            <a:avLst/>
          </a:prstGeom>
          <a:noFill/>
          <a:extLst>
            <a:ext uri="{909E8E84-426E-40DD-AFC4-6F175D3DCCD1}">
              <a14:hiddenFill xmlns:a14="http://schemas.microsoft.com/office/drawing/2010/main">
                <a:solidFill>
                  <a:srgbClr val="FFFFFF"/>
                </a:solidFill>
              </a14:hiddenFill>
            </a:ext>
          </a:extLst>
        </p:spPr>
      </p:pic>
      <p:pic>
        <p:nvPicPr>
          <p:cNvPr id="1028" name="Picture 4">
            <a:extLst>
              <a:ext uri="{FF2B5EF4-FFF2-40B4-BE49-F238E27FC236}">
                <a16:creationId xmlns:a16="http://schemas.microsoft.com/office/drawing/2014/main" id="{6AB5934B-7F9D-301E-150A-8194AA9611D9}"/>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654624" y="1469801"/>
            <a:ext cx="5435910" cy="2668666"/>
          </a:xfrm>
          <a:prstGeom prst="rect">
            <a:avLst/>
          </a:prstGeom>
          <a:noFill/>
          <a:extLst>
            <a:ext uri="{909E8E84-426E-40DD-AFC4-6F175D3DCCD1}">
              <a14:hiddenFill xmlns:a14="http://schemas.microsoft.com/office/drawing/2010/main">
                <a:solidFill>
                  <a:srgbClr val="FFFFFF"/>
                </a:solidFill>
              </a14:hiddenFill>
            </a:ext>
          </a:extLst>
        </p:spPr>
      </p:pic>
      <p:pic>
        <p:nvPicPr>
          <p:cNvPr id="1030" name="Picture 6">
            <a:extLst>
              <a:ext uri="{FF2B5EF4-FFF2-40B4-BE49-F238E27FC236}">
                <a16:creationId xmlns:a16="http://schemas.microsoft.com/office/drawing/2014/main" id="{3E924EA4-E08C-7E38-5578-817E89FDA400}"/>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365283" y="4090081"/>
            <a:ext cx="5435910" cy="2637293"/>
          </a:xfrm>
          <a:prstGeom prst="rect">
            <a:avLst/>
          </a:prstGeom>
          <a:noFill/>
          <a:extLst>
            <a:ext uri="{909E8E84-426E-40DD-AFC4-6F175D3DCCD1}">
              <a14:hiddenFill xmlns:a14="http://schemas.microsoft.com/office/drawing/2010/main">
                <a:solidFill>
                  <a:srgbClr val="FFFFFF"/>
                </a:solidFill>
              </a14:hiddenFill>
            </a:ext>
          </a:extLst>
        </p:spPr>
      </p:pic>
      <p:pic>
        <p:nvPicPr>
          <p:cNvPr id="1032" name="Picture 8">
            <a:extLst>
              <a:ext uri="{FF2B5EF4-FFF2-40B4-BE49-F238E27FC236}">
                <a16:creationId xmlns:a16="http://schemas.microsoft.com/office/drawing/2014/main" id="{83813E8A-0B02-31C9-81CB-E90DB86782D0}"/>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6896859" y="4090081"/>
            <a:ext cx="3361825" cy="2637294"/>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68651658"/>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052" name="Picture 4">
            <a:extLst>
              <a:ext uri="{FF2B5EF4-FFF2-40B4-BE49-F238E27FC236}">
                <a16:creationId xmlns:a16="http://schemas.microsoft.com/office/drawing/2014/main" id="{66E01D34-3A9B-51CD-0E59-75A27CAA988B}"/>
              </a:ext>
            </a:extLst>
          </p:cNvPr>
          <p:cNvPicPr>
            <a:picLocks noGrp="1" noChangeAspect="1" noChangeArrowheads="1"/>
          </p:cNvPicPr>
          <p:nvPr>
            <p:ph idx="1"/>
          </p:nvPr>
        </p:nvPicPr>
        <p:blipFill>
          <a:blip r:embed="rId3">
            <a:extLst>
              <a:ext uri="{28A0092B-C50C-407E-A947-70E740481C1C}">
                <a14:useLocalDpi xmlns:a14="http://schemas.microsoft.com/office/drawing/2010/main" val="0"/>
              </a:ext>
            </a:extLst>
          </a:blip>
          <a:srcRect/>
          <a:stretch>
            <a:fillRect/>
          </a:stretch>
        </p:blipFill>
        <p:spPr bwMode="auto">
          <a:xfrm>
            <a:off x="0" y="0"/>
            <a:ext cx="6348595" cy="25465204"/>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2">
            <a:extLst>
              <a:ext uri="{FF2B5EF4-FFF2-40B4-BE49-F238E27FC236}">
                <a16:creationId xmlns:a16="http://schemas.microsoft.com/office/drawing/2014/main" id="{7CDFF9A5-E5F7-B1FD-7621-E46C555D6B25}"/>
              </a:ext>
            </a:extLst>
          </p:cNvPr>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6348595" y="2782677"/>
            <a:ext cx="2835391" cy="216129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a:extLst>
              <a:ext uri="{FF2B5EF4-FFF2-40B4-BE49-F238E27FC236}">
                <a16:creationId xmlns:a16="http://schemas.microsoft.com/office/drawing/2014/main" id="{CEFDC90D-3718-4F04-98A7-2E0F668AF007}"/>
              </a:ext>
            </a:extLst>
          </p:cNvPr>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6412332" y="522605"/>
            <a:ext cx="2771654" cy="2161290"/>
          </a:xfrm>
          <a:prstGeom prst="rect">
            <a:avLst/>
          </a:prstGeom>
          <a:noFill/>
          <a:extLst>
            <a:ext uri="{909E8E84-426E-40DD-AFC4-6F175D3DCCD1}">
              <a14:hiddenFill xmlns:a14="http://schemas.microsoft.com/office/drawing/2010/main">
                <a:solidFill>
                  <a:srgbClr val="FFFFFF"/>
                </a:solidFill>
              </a14:hiddenFill>
            </a:ext>
          </a:extLst>
        </p:spPr>
      </p:pic>
      <p:pic>
        <p:nvPicPr>
          <p:cNvPr id="7" name="Picture 8">
            <a:extLst>
              <a:ext uri="{FF2B5EF4-FFF2-40B4-BE49-F238E27FC236}">
                <a16:creationId xmlns:a16="http://schemas.microsoft.com/office/drawing/2014/main" id="{56A2F191-2226-828D-268A-8D7FEC0E4132}"/>
              </a:ext>
            </a:extLst>
          </p:cNvPr>
          <p:cNvPicPr>
            <a:picLocks noChangeAspect="1" noChangeArrowheads="1"/>
          </p:cNvPicPr>
          <p:nvPr/>
        </p:nvPicPr>
        <p:blipFill>
          <a:blip r:embed="rId6">
            <a:extLst>
              <a:ext uri="{28A0092B-C50C-407E-A947-70E740481C1C}">
                <a14:useLocalDpi xmlns:a14="http://schemas.microsoft.com/office/drawing/2010/main" val="0"/>
              </a:ext>
            </a:extLst>
          </a:blip>
          <a:srcRect/>
          <a:stretch>
            <a:fillRect/>
          </a:stretch>
        </p:blipFill>
        <p:spPr bwMode="auto">
          <a:xfrm>
            <a:off x="9183986" y="2762526"/>
            <a:ext cx="2941396" cy="2225364"/>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a:extLst>
              <a:ext uri="{FF2B5EF4-FFF2-40B4-BE49-F238E27FC236}">
                <a16:creationId xmlns:a16="http://schemas.microsoft.com/office/drawing/2014/main" id="{DAB57179-0113-0C43-993A-A47C159EE8DD}"/>
              </a:ext>
            </a:extLst>
          </p:cNvPr>
          <p:cNvPicPr>
            <a:picLocks noChangeAspect="1" noChangeArrowheads="1"/>
          </p:cNvPicPr>
          <p:nvPr/>
        </p:nvPicPr>
        <p:blipFill>
          <a:blip r:embed="rId7">
            <a:extLst>
              <a:ext uri="{28A0092B-C50C-407E-A947-70E740481C1C}">
                <a14:useLocalDpi xmlns:a14="http://schemas.microsoft.com/office/drawing/2010/main" val="0"/>
              </a:ext>
            </a:extLst>
          </a:blip>
          <a:srcRect/>
          <a:stretch>
            <a:fillRect/>
          </a:stretch>
        </p:blipFill>
        <p:spPr bwMode="auto">
          <a:xfrm>
            <a:off x="9138822" y="483290"/>
            <a:ext cx="2986560" cy="223992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44868689"/>
      </p:ext>
    </p:ext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E51FEC83-4E83-8942-8796-AD3FB4D649F3}"/>
              </a:ext>
            </a:extLst>
          </p:cNvPr>
          <p:cNvSpPr>
            <a:spLocks noGrp="1"/>
          </p:cNvSpPr>
          <p:nvPr>
            <p:ph type="title"/>
          </p:nvPr>
        </p:nvSpPr>
        <p:spPr/>
        <p:txBody>
          <a:bodyPr/>
          <a:lstStyle/>
          <a:p>
            <a:endParaRPr lang="en-GB"/>
          </a:p>
        </p:txBody>
      </p:sp>
      <p:pic>
        <p:nvPicPr>
          <p:cNvPr id="3082" name="Picture 10">
            <a:extLst>
              <a:ext uri="{FF2B5EF4-FFF2-40B4-BE49-F238E27FC236}">
                <a16:creationId xmlns:a16="http://schemas.microsoft.com/office/drawing/2014/main" id="{93E64094-BD13-D92E-252E-895F5672F86F}"/>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1206500" y="1041400"/>
            <a:ext cx="9779000" cy="477520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4072093549"/>
      </p:ext>
    </p:extLst>
  </p:cSld>
  <p:clrMapOvr>
    <a:masterClrMapping/>
  </p:clrMapOvr>
</p:sld>
</file>

<file path=ppt/theme/theme1.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2007</TotalTime>
  <Words>2020</Words>
  <Application>Microsoft Macintosh PowerPoint</Application>
  <PresentationFormat>Widescreen</PresentationFormat>
  <Paragraphs>107</Paragraphs>
  <Slides>12</Slides>
  <Notes>12</Notes>
  <HiddenSlides>0</HiddenSlides>
  <MMClips>0</MMClips>
  <ScaleCrop>false</ScaleCrop>
  <HeadingPairs>
    <vt:vector size="6" baseType="variant">
      <vt:variant>
        <vt:lpstr>Fonts Used</vt:lpstr>
      </vt:variant>
      <vt:variant>
        <vt:i4>3</vt:i4>
      </vt:variant>
      <vt:variant>
        <vt:lpstr>Theme</vt:lpstr>
      </vt:variant>
      <vt:variant>
        <vt:i4>1</vt:i4>
      </vt:variant>
      <vt:variant>
        <vt:lpstr>Slide Titles</vt:lpstr>
      </vt:variant>
      <vt:variant>
        <vt:i4>12</vt:i4>
      </vt:variant>
    </vt:vector>
  </HeadingPairs>
  <TitlesOfParts>
    <vt:vector size="16" baseType="lpstr">
      <vt:lpstr>Arial</vt:lpstr>
      <vt:lpstr>Calibri</vt:lpstr>
      <vt:lpstr>Calibri Light</vt:lpstr>
      <vt:lpstr>Office Theme</vt:lpstr>
      <vt:lpstr>Investigating orbital decay and nearby companions of “hot Jupiter” exoplanets using TESS data </vt:lpstr>
      <vt:lpstr>Dynamics of tidal dissipation</vt:lpstr>
      <vt:lpstr>PowerPoint Presentation</vt:lpstr>
      <vt:lpstr>PowerPoint Presentation</vt:lpstr>
      <vt:lpstr>PowerPoint Presentation</vt:lpstr>
      <vt:lpstr>PowerPoint Presentation</vt:lpstr>
      <vt:lpstr>Modelling transit times of WASP-12b</vt:lpstr>
      <vt:lpstr>PowerPoint Presentation</vt:lpstr>
      <vt:lpstr>PowerPoint Presentation</vt:lpstr>
      <vt:lpstr>PowerPoint Presentation</vt:lpstr>
      <vt:lpstr>Are the transit times changing?</vt:lpstr>
      <vt:lpstr>Next steps</vt:lpstr>
    </vt:vector>
  </TitlesOfParts>
  <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Orbital decay of Hot Jupiters</dc:title>
  <dc:creator>Lawrence Berry</dc:creator>
  <cp:lastModifiedBy>Lawrence Berry</cp:lastModifiedBy>
  <cp:revision>82</cp:revision>
  <dcterms:created xsi:type="dcterms:W3CDTF">2023-02-07T22:36:37Z</dcterms:created>
  <dcterms:modified xsi:type="dcterms:W3CDTF">2024-01-11T22:29:18Z</dcterms:modified>
</cp:coreProperties>
</file>

<file path=docProps/thumbnail.jpeg>
</file>